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3" r:id="rId5"/>
    <p:sldId id="297" r:id="rId6"/>
    <p:sldId id="298" r:id="rId7"/>
    <p:sldId id="296" r:id="rId8"/>
    <p:sldId id="299" r:id="rId9"/>
    <p:sldId id="300" r:id="rId10"/>
    <p:sldId id="314" r:id="rId11"/>
    <p:sldId id="302" r:id="rId12"/>
    <p:sldId id="316" r:id="rId13"/>
    <p:sldId id="315" r:id="rId14"/>
    <p:sldId id="303" r:id="rId15"/>
    <p:sldId id="307" r:id="rId16"/>
    <p:sldId id="304" r:id="rId17"/>
    <p:sldId id="305" r:id="rId18"/>
    <p:sldId id="306" r:id="rId19"/>
    <p:sldId id="309" r:id="rId20"/>
    <p:sldId id="312" r:id="rId21"/>
    <p:sldId id="317" r:id="rId22"/>
    <p:sldId id="319" r:id="rId23"/>
    <p:sldId id="318" r:id="rId24"/>
    <p:sldId id="328" r:id="rId25"/>
    <p:sldId id="329" r:id="rId26"/>
    <p:sldId id="330" r:id="rId27"/>
    <p:sldId id="320" r:id="rId28"/>
    <p:sldId id="321" r:id="rId29"/>
    <p:sldId id="322" r:id="rId30"/>
    <p:sldId id="323" r:id="rId31"/>
    <p:sldId id="324" r:id="rId32"/>
    <p:sldId id="325" r:id="rId33"/>
    <p:sldId id="326" r:id="rId34"/>
    <p:sldId id="327" r:id="rId35"/>
    <p:sldId id="310" r:id="rId36"/>
    <p:sldId id="301" r:id="rId37"/>
    <p:sldId id="311" r:id="rId38"/>
    <p:sldId id="313"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02" d="100"/>
          <a:sy n="102" d="100"/>
        </p:scale>
        <p:origin x="8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2" qsCatId="simple" csTypeId="urn:microsoft.com/office/officeart/2005/8/colors/accent1_2" csCatId="accent1" phldr="1"/>
      <dgm:spPr/>
      <dgm:t>
        <a:bodyPr/>
        <a:lstStyle/>
        <a:p>
          <a:endParaRPr lang="en-US"/>
        </a:p>
      </dgm:t>
    </dgm:pt>
    <dgm:pt modelId="{E5E4D699-C3CF-4415-B32C-A18B48AFE2A3}">
      <dgm:prSet/>
      <dgm:spPr/>
      <dgm:t>
        <a:bodyPr/>
        <a:lstStyle/>
        <a:p>
          <a:r>
            <a:rPr lang="en-US" dirty="0"/>
            <a:t>2015</a:t>
          </a:r>
        </a:p>
      </dgm:t>
    </dgm:pt>
    <dgm:pt modelId="{C7C70553-EB1A-4554-849D-8153CC4AFCEB}" type="parTrans" cxnId="{A2DF84EA-DA42-4F03-BD6F-8E8D9966CB10}">
      <dgm:prSet/>
      <dgm:spPr/>
      <dgm:t>
        <a:bodyPr/>
        <a:lstStyle/>
        <a:p>
          <a:endParaRPr lang="en-US"/>
        </a:p>
      </dgm:t>
    </dgm:pt>
    <dgm:pt modelId="{61990FFE-20A5-4112-BACD-16BA28C36EBA}" type="sibTrans" cxnId="{A2DF84EA-DA42-4F03-BD6F-8E8D9966CB10}">
      <dgm:prSet/>
      <dgm:spPr/>
      <dgm:t>
        <a:bodyPr/>
        <a:lstStyle/>
        <a:p>
          <a:endParaRPr lang="en-US"/>
        </a:p>
      </dgm:t>
    </dgm:pt>
    <dgm:pt modelId="{9DB38719-EEF9-4638-91CE-8E8C646CC524}">
      <dgm:prSet/>
      <dgm:spPr/>
      <dgm:t>
        <a:bodyPr/>
        <a:lstStyle/>
        <a:p>
          <a:r>
            <a:rPr lang="en-US" dirty="0"/>
            <a:t>Lorem ipsum dolor sit amet</a:t>
          </a:r>
        </a:p>
      </dgm:t>
    </dgm:pt>
    <dgm:pt modelId="{2D70C797-29DD-498F-9D71-4F6A2362408D}" type="parTrans" cxnId="{82C2E40D-9BC0-4ADA-915E-708000D2737D}">
      <dgm:prSet/>
      <dgm:spPr/>
      <dgm:t>
        <a:bodyPr/>
        <a:lstStyle/>
        <a:p>
          <a:endParaRPr lang="en-US"/>
        </a:p>
      </dgm:t>
    </dgm:pt>
    <dgm:pt modelId="{B8EFC625-D79E-4B16-A077-46ABEB1913DC}" type="sibTrans" cxnId="{82C2E40D-9BC0-4ADA-915E-708000D2737D}">
      <dgm:prSet/>
      <dgm:spPr/>
      <dgm:t>
        <a:bodyPr/>
        <a:lstStyle/>
        <a:p>
          <a:endParaRPr lang="en-US"/>
        </a:p>
      </dgm:t>
    </dgm:pt>
    <dgm:pt modelId="{5FC34D3A-C8D4-483C-8695-507470E74D50}">
      <dgm:prSet/>
      <dgm:spPr/>
      <dgm:t>
        <a:bodyPr/>
        <a:lstStyle/>
        <a:p>
          <a:r>
            <a:rPr lang="en-US" dirty="0"/>
            <a:t>2016</a:t>
          </a:r>
        </a:p>
      </dgm:t>
    </dgm:pt>
    <dgm:pt modelId="{9978A89C-C2F1-4241-807C-13619E6D6376}" type="parTrans" cxnId="{277179CE-E2F5-4733-8D23-9E37CACB7B9E}">
      <dgm:prSet/>
      <dgm:spPr/>
      <dgm:t>
        <a:bodyPr/>
        <a:lstStyle/>
        <a:p>
          <a:endParaRPr lang="en-US"/>
        </a:p>
      </dgm:t>
    </dgm:pt>
    <dgm:pt modelId="{1DECF9F5-40C0-4379-BCCE-7BCAAD54807B}" type="sibTrans" cxnId="{277179CE-E2F5-4733-8D23-9E37CACB7B9E}">
      <dgm:prSet/>
      <dgm:spPr/>
      <dgm:t>
        <a:bodyPr/>
        <a:lstStyle/>
        <a:p>
          <a:endParaRPr lang="en-US"/>
        </a:p>
      </dgm:t>
    </dgm:pt>
    <dgm:pt modelId="{C057D6ED-8F49-42DC-B8A7-C07F68F0F734}">
      <dgm:prSet/>
      <dgm:spPr/>
      <dgm:t>
        <a:bodyPr/>
        <a:lstStyle/>
        <a:p>
          <a:r>
            <a:rPr lang="en-US" dirty="0"/>
            <a:t>Lorem ipsum dolor sit amet</a:t>
          </a:r>
        </a:p>
      </dgm:t>
    </dgm:pt>
    <dgm:pt modelId="{131D11D9-3030-4E3B-8F84-0108E6497B2A}" type="parTrans" cxnId="{FB0FA082-3950-4822-951F-05A1A9548F18}">
      <dgm:prSet/>
      <dgm:spPr/>
      <dgm:t>
        <a:bodyPr/>
        <a:lstStyle/>
        <a:p>
          <a:endParaRPr lang="en-US"/>
        </a:p>
      </dgm:t>
    </dgm:pt>
    <dgm:pt modelId="{6E885013-4246-43E1-A818-2251A99C8FD2}" type="sibTrans" cxnId="{FB0FA082-3950-4822-951F-05A1A9548F18}">
      <dgm:prSet/>
      <dgm:spPr/>
      <dgm:t>
        <a:bodyPr/>
        <a:lstStyle/>
        <a:p>
          <a:endParaRPr lang="en-US"/>
        </a:p>
      </dgm:t>
    </dgm:pt>
    <dgm:pt modelId="{9845D52A-E054-4EB0-A5A3-32AE7DC6D645}">
      <dgm:prSet/>
      <dgm:spPr/>
      <dgm:t>
        <a:bodyPr/>
        <a:lstStyle/>
        <a:p>
          <a:r>
            <a:rPr lang="en-US" dirty="0"/>
            <a:t>2017</a:t>
          </a:r>
        </a:p>
      </dgm:t>
    </dgm:pt>
    <dgm:pt modelId="{952EE001-86C3-4022-96EE-ABDB540B8A78}" type="parTrans" cxnId="{B04C6215-C46D-4282-963F-02A26E25C8AB}">
      <dgm:prSet/>
      <dgm:spPr/>
      <dgm:t>
        <a:bodyPr/>
        <a:lstStyle/>
        <a:p>
          <a:endParaRPr lang="en-US"/>
        </a:p>
      </dgm:t>
    </dgm:pt>
    <dgm:pt modelId="{796364FD-7651-493A-AEE5-8DD45DF8EEAC}" type="sibTrans" cxnId="{B04C6215-C46D-4282-963F-02A26E25C8AB}">
      <dgm:prSet/>
      <dgm:spPr/>
      <dgm:t>
        <a:bodyPr/>
        <a:lstStyle/>
        <a:p>
          <a:endParaRPr lang="en-US"/>
        </a:p>
      </dgm:t>
    </dgm:pt>
    <dgm:pt modelId="{566C4A8F-CE66-4FF5-AF11-6C385F74A275}">
      <dgm:prSet/>
      <dgm:spPr/>
      <dgm:t>
        <a:bodyPr/>
        <a:lstStyle/>
        <a:p>
          <a:r>
            <a:rPr lang="en-US" dirty="0"/>
            <a:t>Lorem ipsum dolor sit amet</a:t>
          </a:r>
        </a:p>
      </dgm:t>
    </dgm:pt>
    <dgm:pt modelId="{375C5A5E-5F04-4FE8-98F8-795867C18A18}" type="parTrans" cxnId="{66E8CE3C-459F-4648-B4D7-5039298A0E92}">
      <dgm:prSet/>
      <dgm:spPr/>
      <dgm:t>
        <a:bodyPr/>
        <a:lstStyle/>
        <a:p>
          <a:endParaRPr lang="en-US"/>
        </a:p>
      </dgm:t>
    </dgm:pt>
    <dgm:pt modelId="{E74B8A5E-78D9-4E5B-86E1-203DE271581F}" type="sibTrans" cxnId="{66E8CE3C-459F-4648-B4D7-5039298A0E92}">
      <dgm:prSet/>
      <dgm:spPr/>
      <dgm:t>
        <a:bodyPr/>
        <a:lstStyle/>
        <a:p>
          <a:endParaRPr lang="en-US"/>
        </a:p>
      </dgm:t>
    </dgm:pt>
    <dgm:pt modelId="{9AC77E87-FC4D-4F04-889B-73358514DC0D}">
      <dgm:prSet/>
      <dgm:spPr/>
      <dgm:t>
        <a:bodyPr/>
        <a:lstStyle/>
        <a:p>
          <a:r>
            <a:rPr lang="en-US" dirty="0"/>
            <a:t>2018</a:t>
          </a:r>
        </a:p>
      </dgm:t>
    </dgm:pt>
    <dgm:pt modelId="{B29F90F6-921F-42B9-A496-5D121F61821E}" type="parTrans" cxnId="{04774158-8FAB-47B4-A2EE-D3D3A7E958BE}">
      <dgm:prSet/>
      <dgm:spPr/>
      <dgm:t>
        <a:bodyPr/>
        <a:lstStyle/>
        <a:p>
          <a:endParaRPr lang="en-US"/>
        </a:p>
      </dgm:t>
    </dgm:pt>
    <dgm:pt modelId="{3A77AB9A-DF29-465E-A0A5-D4FA3D0C537F}" type="sibTrans" cxnId="{04774158-8FAB-47B4-A2EE-D3D3A7E958BE}">
      <dgm:prSet/>
      <dgm:spPr/>
      <dgm:t>
        <a:bodyPr/>
        <a:lstStyle/>
        <a:p>
          <a:endParaRPr lang="en-US"/>
        </a:p>
      </dgm:t>
    </dgm:pt>
    <dgm:pt modelId="{C2F0E5C9-2943-4A9B-872F-ECF6B159E9F4}">
      <dgm:prSet/>
      <dgm:spPr/>
      <dgm:t>
        <a:bodyPr/>
        <a:lstStyle/>
        <a:p>
          <a:r>
            <a:rPr lang="en-US" dirty="0"/>
            <a:t>Lorem ipsum dolor sit amet</a:t>
          </a:r>
        </a:p>
      </dgm:t>
    </dgm:pt>
    <dgm:pt modelId="{8FBB852D-32B7-4273-9DE3-951F1CFE69EC}" type="parTrans" cxnId="{F7608388-5A1F-4FE9-96E5-520EA7B1F725}">
      <dgm:prSet/>
      <dgm:spPr/>
      <dgm:t>
        <a:bodyPr/>
        <a:lstStyle/>
        <a:p>
          <a:endParaRPr lang="en-US"/>
        </a:p>
      </dgm:t>
    </dgm:pt>
    <dgm:pt modelId="{1A62CB6F-38D7-44F2-AFAB-0C4382E3DA24}" type="sibTrans" cxnId="{F7608388-5A1F-4FE9-96E5-520EA7B1F725}">
      <dgm:prSet/>
      <dgm:spPr/>
      <dgm:t>
        <a:bodyPr/>
        <a:lstStyle/>
        <a:p>
          <a:endParaRPr lang="en-US"/>
        </a:p>
      </dgm:t>
    </dgm:pt>
    <dgm:pt modelId="{0580C383-85A3-425E-A44E-5E7306FF943E}" type="pres">
      <dgm:prSet presAssocID="{08F627ED-A304-4697-8C44-18E45D3D2B1A}" presName="Name0" presStyleCnt="0">
        <dgm:presLayoutVars>
          <dgm:chMax/>
          <dgm:chPref/>
          <dgm:animLvl val="lvl"/>
        </dgm:presLayoutVars>
      </dgm:prSet>
      <dgm:spPr/>
    </dgm:pt>
    <dgm:pt modelId="{78B1F1D9-D4A1-4078-8320-A9F734DAF01D}" type="pres">
      <dgm:prSet presAssocID="{E5E4D699-C3CF-4415-B32C-A18B48AFE2A3}" presName="composite" presStyleCnt="0"/>
      <dgm:spPr/>
    </dgm:pt>
    <dgm:pt modelId="{556899F1-13C2-441E-879C-8B5F26234632}" type="pres">
      <dgm:prSet presAssocID="{E5E4D699-C3CF-4415-B32C-A18B48AFE2A3}" presName="Parent1" presStyleLbl="alignNode1" presStyleIdx="0" presStyleCnt="4">
        <dgm:presLayoutVars>
          <dgm:chMax val="1"/>
          <dgm:chPref val="1"/>
          <dgm:bulletEnabled val="1"/>
        </dgm:presLayoutVars>
      </dgm:prSet>
      <dgm:spPr/>
    </dgm:pt>
    <dgm:pt modelId="{3F8C8DF1-69FF-4267-9807-429FE1F669A4}" type="pres">
      <dgm:prSet presAssocID="{E5E4D699-C3CF-4415-B32C-A18B48AFE2A3}" presName="Childtext1" presStyleLbl="revTx" presStyleIdx="0" presStyleCnt="4">
        <dgm:presLayoutVars>
          <dgm:chMax val="0"/>
          <dgm:chPref val="0"/>
          <dgm:bulletEnabled/>
        </dgm:presLayoutVars>
      </dgm:prSet>
      <dgm:spPr/>
    </dgm:pt>
    <dgm:pt modelId="{7CD542A5-A839-406E-A09D-761397CD34CA}" type="pres">
      <dgm:prSet presAssocID="{E5E4D699-C3CF-4415-B32C-A18B48AFE2A3}" presName="ConnectLine" presStyleLbl="sibTrans1D1" presStyleIdx="0" presStyleCnt="4"/>
      <dgm:spPr>
        <a:noFill/>
        <a:ln w="12700" cap="flat" cmpd="sng" algn="ctr">
          <a:solidFill>
            <a:schemeClr val="accent1">
              <a:hueOff val="0"/>
              <a:satOff val="0"/>
              <a:lumOff val="0"/>
              <a:alphaOff val="0"/>
            </a:schemeClr>
          </a:solidFill>
          <a:prstDash val="dash"/>
        </a:ln>
        <a:effectLst/>
      </dgm:spPr>
    </dgm:pt>
    <dgm:pt modelId="{8EAC9032-35F1-40A2-BA92-FC6DD5F3161F}" type="pres">
      <dgm:prSet presAssocID="{E5E4D699-C3CF-4415-B32C-A18B48AFE2A3}" presName="ConnectLineEnd" presStyleLbl="node1" presStyleIdx="0" presStyleCnt="4"/>
      <dgm:spPr/>
    </dgm:pt>
    <dgm:pt modelId="{CF11A881-B1B6-4E4B-9AB0-2514A9285EBA}" type="pres">
      <dgm:prSet presAssocID="{E5E4D699-C3CF-4415-B32C-A18B48AFE2A3}" presName="EmptyPane" presStyleCnt="0"/>
      <dgm:spPr/>
    </dgm:pt>
    <dgm:pt modelId="{0EDA1889-E3C7-4C7B-AA49-EF34A4D5D342}" type="pres">
      <dgm:prSet presAssocID="{61990FFE-20A5-4112-BACD-16BA28C36EBA}" presName="spaceBetweenRectangles" presStyleLbl="fgAcc1" presStyleIdx="0" presStyleCnt="3"/>
      <dgm:spPr/>
    </dgm:pt>
    <dgm:pt modelId="{AF022427-467C-44D2-B19C-073E877201DB}" type="pres">
      <dgm:prSet presAssocID="{5FC34D3A-C8D4-483C-8695-507470E74D50}" presName="composite" presStyleCnt="0"/>
      <dgm:spPr/>
    </dgm:pt>
    <dgm:pt modelId="{63AECF3B-25CA-476D-B7CA-904B4760CF3F}" type="pres">
      <dgm:prSet presAssocID="{5FC34D3A-C8D4-483C-8695-507470E74D50}" presName="Parent1" presStyleLbl="alignNode1" presStyleIdx="1" presStyleCnt="4">
        <dgm:presLayoutVars>
          <dgm:chMax val="1"/>
          <dgm:chPref val="1"/>
          <dgm:bulletEnabled val="1"/>
        </dgm:presLayoutVars>
      </dgm:prSet>
      <dgm:spPr/>
    </dgm:pt>
    <dgm:pt modelId="{7197D426-886B-449E-A886-FD13F5E0AC97}" type="pres">
      <dgm:prSet presAssocID="{5FC34D3A-C8D4-483C-8695-507470E74D50}" presName="Childtext1" presStyleLbl="revTx" presStyleIdx="1" presStyleCnt="4">
        <dgm:presLayoutVars>
          <dgm:chMax val="0"/>
          <dgm:chPref val="0"/>
          <dgm:bulletEnabled/>
        </dgm:presLayoutVars>
      </dgm:prSet>
      <dgm:spPr/>
    </dgm:pt>
    <dgm:pt modelId="{B9D6C9D4-469A-4107-97AE-8C43EA5CB946}" type="pres">
      <dgm:prSet presAssocID="{5FC34D3A-C8D4-483C-8695-507470E74D50}" presName="ConnectLine" presStyleLbl="sibTrans1D1" presStyleIdx="1" presStyleCnt="4"/>
      <dgm:spPr>
        <a:noFill/>
        <a:ln w="12700" cap="flat" cmpd="sng" algn="ctr">
          <a:solidFill>
            <a:schemeClr val="accent1">
              <a:hueOff val="0"/>
              <a:satOff val="0"/>
              <a:lumOff val="0"/>
              <a:alphaOff val="0"/>
            </a:schemeClr>
          </a:solidFill>
          <a:prstDash val="dash"/>
        </a:ln>
        <a:effectLst/>
      </dgm:spPr>
    </dgm:pt>
    <dgm:pt modelId="{C1BEC2C0-22DD-44C4-AAFC-5C26B7685EF4}" type="pres">
      <dgm:prSet presAssocID="{5FC34D3A-C8D4-483C-8695-507470E74D50}" presName="ConnectLineEnd" presStyleLbl="node1" presStyleIdx="1" presStyleCnt="4"/>
      <dgm:spPr/>
    </dgm:pt>
    <dgm:pt modelId="{AC3D3D7F-40C6-4526-8B59-8E5946ACD3E0}" type="pres">
      <dgm:prSet presAssocID="{5FC34D3A-C8D4-483C-8695-507470E74D50}" presName="EmptyPane" presStyleCnt="0"/>
      <dgm:spPr/>
    </dgm:pt>
    <dgm:pt modelId="{1E3B17F3-BEE3-4918-AC1A-690DF45EE902}" type="pres">
      <dgm:prSet presAssocID="{1DECF9F5-40C0-4379-BCCE-7BCAAD54807B}" presName="spaceBetweenRectangles" presStyleLbl="fgAcc1" presStyleIdx="1" presStyleCnt="3"/>
      <dgm:spPr/>
    </dgm:pt>
    <dgm:pt modelId="{D1770950-AE34-40D9-810A-BC109B39D24D}" type="pres">
      <dgm:prSet presAssocID="{9845D52A-E054-4EB0-A5A3-32AE7DC6D645}" presName="composite" presStyleCnt="0"/>
      <dgm:spPr/>
    </dgm:pt>
    <dgm:pt modelId="{BF256D98-0EB6-41C8-AEED-E83691475757}" type="pres">
      <dgm:prSet presAssocID="{9845D52A-E054-4EB0-A5A3-32AE7DC6D645}" presName="Parent1" presStyleLbl="alignNode1" presStyleIdx="2" presStyleCnt="4">
        <dgm:presLayoutVars>
          <dgm:chMax val="1"/>
          <dgm:chPref val="1"/>
          <dgm:bulletEnabled val="1"/>
        </dgm:presLayoutVars>
      </dgm:prSet>
      <dgm:spPr/>
    </dgm:pt>
    <dgm:pt modelId="{DEDEAEC8-775B-4A0E-BDF8-C0B5BC0821DF}" type="pres">
      <dgm:prSet presAssocID="{9845D52A-E054-4EB0-A5A3-32AE7DC6D645}" presName="Childtext1" presStyleLbl="revTx" presStyleIdx="2" presStyleCnt="4">
        <dgm:presLayoutVars>
          <dgm:chMax val="0"/>
          <dgm:chPref val="0"/>
          <dgm:bulletEnabled/>
        </dgm:presLayoutVars>
      </dgm:prSet>
      <dgm:spPr/>
    </dgm:pt>
    <dgm:pt modelId="{D59E0661-D3C3-4072-9F55-5F1D1C88A7C9}" type="pres">
      <dgm:prSet presAssocID="{9845D52A-E054-4EB0-A5A3-32AE7DC6D645}" presName="ConnectLine" presStyleLbl="sibTrans1D1" presStyleIdx="2" presStyleCnt="4"/>
      <dgm:spPr>
        <a:noFill/>
        <a:ln w="12700" cap="flat" cmpd="sng" algn="ctr">
          <a:solidFill>
            <a:schemeClr val="accent1">
              <a:hueOff val="0"/>
              <a:satOff val="0"/>
              <a:lumOff val="0"/>
              <a:alphaOff val="0"/>
            </a:schemeClr>
          </a:solidFill>
          <a:prstDash val="dash"/>
        </a:ln>
        <a:effectLst/>
      </dgm:spPr>
    </dgm:pt>
    <dgm:pt modelId="{4A753F44-E78B-4293-B0C7-6430408A43FA}" type="pres">
      <dgm:prSet presAssocID="{9845D52A-E054-4EB0-A5A3-32AE7DC6D645}" presName="ConnectLineEnd" presStyleLbl="node1" presStyleIdx="2" presStyleCnt="4"/>
      <dgm:spPr/>
    </dgm:pt>
    <dgm:pt modelId="{40AE410E-3FB3-4E51-8DE0-EDECFB7DA049}" type="pres">
      <dgm:prSet presAssocID="{9845D52A-E054-4EB0-A5A3-32AE7DC6D645}" presName="EmptyPane" presStyleCnt="0"/>
      <dgm:spPr/>
    </dgm:pt>
    <dgm:pt modelId="{601495B8-8CCC-4CA7-9BCE-B7441480B866}" type="pres">
      <dgm:prSet presAssocID="{796364FD-7651-493A-AEE5-8DD45DF8EEAC}" presName="spaceBetweenRectangles" presStyleLbl="fgAcc1" presStyleIdx="2" presStyleCnt="3"/>
      <dgm:spPr/>
    </dgm:pt>
    <dgm:pt modelId="{5B34DA1A-FC3A-4252-92D3-378DC0EC0FE5}" type="pres">
      <dgm:prSet presAssocID="{9AC77E87-FC4D-4F04-889B-73358514DC0D}" presName="composite" presStyleCnt="0"/>
      <dgm:spPr/>
    </dgm:pt>
    <dgm:pt modelId="{2167599F-F719-471E-A82D-5E79BEF908F2}" type="pres">
      <dgm:prSet presAssocID="{9AC77E87-FC4D-4F04-889B-73358514DC0D}" presName="Parent1" presStyleLbl="alignNode1" presStyleIdx="3" presStyleCnt="4">
        <dgm:presLayoutVars>
          <dgm:chMax val="1"/>
          <dgm:chPref val="1"/>
          <dgm:bulletEnabled val="1"/>
        </dgm:presLayoutVars>
      </dgm:prSet>
      <dgm:spPr/>
    </dgm:pt>
    <dgm:pt modelId="{BFDCC47A-3FE9-44B5-9256-8406C22486BA}" type="pres">
      <dgm:prSet presAssocID="{9AC77E87-FC4D-4F04-889B-73358514DC0D}" presName="Childtext1" presStyleLbl="revTx" presStyleIdx="3" presStyleCnt="4">
        <dgm:presLayoutVars>
          <dgm:chMax val="0"/>
          <dgm:chPref val="0"/>
          <dgm:bulletEnabled/>
        </dgm:presLayoutVars>
      </dgm:prSet>
      <dgm:spPr/>
    </dgm:pt>
    <dgm:pt modelId="{DF12EC0F-ABC1-486B-A916-C06438CBEF0F}" type="pres">
      <dgm:prSet presAssocID="{9AC77E87-FC4D-4F04-889B-73358514DC0D}" presName="ConnectLine" presStyleLbl="sibTrans1D1" presStyleIdx="3" presStyleCnt="4"/>
      <dgm:spPr>
        <a:noFill/>
        <a:ln w="12700" cap="flat" cmpd="sng" algn="ctr">
          <a:solidFill>
            <a:schemeClr val="accent1">
              <a:hueOff val="0"/>
              <a:satOff val="0"/>
              <a:lumOff val="0"/>
              <a:alphaOff val="0"/>
            </a:schemeClr>
          </a:solidFill>
          <a:prstDash val="dash"/>
        </a:ln>
        <a:effectLst/>
      </dgm:spPr>
    </dgm:pt>
    <dgm:pt modelId="{140BD0F3-FA93-4CE5-A91C-40B9CBAA8403}" type="pres">
      <dgm:prSet presAssocID="{9AC77E87-FC4D-4F04-889B-73358514DC0D}" presName="ConnectLineEnd" presStyleLbl="node1" presStyleIdx="3" presStyleCnt="4"/>
      <dgm:spPr/>
    </dgm:pt>
    <dgm:pt modelId="{D3810F1D-4B00-48FE-B4C9-510F3F52C1C3}" type="pres">
      <dgm:prSet presAssocID="{9AC77E87-FC4D-4F04-889B-73358514DC0D}" presName="EmptyPane" presStyleCnt="0"/>
      <dgm:spPr/>
    </dgm:pt>
  </dgm:ptLst>
  <dgm:cxnLst>
    <dgm:cxn modelId="{82C2E40D-9BC0-4ADA-915E-708000D2737D}" srcId="{E5E4D699-C3CF-4415-B32C-A18B48AFE2A3}" destId="{9DB38719-EEF9-4638-91CE-8E8C646CC524}" srcOrd="0" destOrd="0" parTransId="{2D70C797-29DD-498F-9D71-4F6A2362408D}" sibTransId="{B8EFC625-D79E-4B16-A077-46ABEB1913DC}"/>
    <dgm:cxn modelId="{6E1E710E-5FCE-4A3A-BCC2-57EE88D2B611}" type="presOf" srcId="{9845D52A-E054-4EB0-A5A3-32AE7DC6D645}" destId="{BF256D98-0EB6-41C8-AEED-E83691475757}" srcOrd="0" destOrd="0" presId="urn:microsoft.com/office/officeart/2016/7/layout/HexagonTimeline"/>
    <dgm:cxn modelId="{B04C6215-C46D-4282-963F-02A26E25C8AB}" srcId="{08F627ED-A304-4697-8C44-18E45D3D2B1A}" destId="{9845D52A-E054-4EB0-A5A3-32AE7DC6D645}" srcOrd="2" destOrd="0" parTransId="{952EE001-86C3-4022-96EE-ABDB540B8A78}" sibTransId="{796364FD-7651-493A-AEE5-8DD45DF8EEAC}"/>
    <dgm:cxn modelId="{0BBE1328-2BDE-48E8-8607-729E9AD5CC15}" type="presOf" srcId="{9DB38719-EEF9-4638-91CE-8E8C646CC524}" destId="{3F8C8DF1-69FF-4267-9807-429FE1F669A4}" srcOrd="0" destOrd="0" presId="urn:microsoft.com/office/officeart/2016/7/layout/HexagonTimeline"/>
    <dgm:cxn modelId="{BD204A29-3AE9-4D43-8D20-E6691DA3D10E}" type="presOf" srcId="{566C4A8F-CE66-4FF5-AF11-6C385F74A275}" destId="{DEDEAEC8-775B-4A0E-BDF8-C0B5BC0821DF}" srcOrd="0" destOrd="0" presId="urn:microsoft.com/office/officeart/2016/7/layout/HexagonTimeline"/>
    <dgm:cxn modelId="{C5D8602B-517E-43E4-BD3A-FC1FECDD1246}" type="presOf" srcId="{08F627ED-A304-4697-8C44-18E45D3D2B1A}" destId="{0580C383-85A3-425E-A44E-5E7306FF943E}" srcOrd="0" destOrd="0" presId="urn:microsoft.com/office/officeart/2016/7/layout/HexagonTimeline"/>
    <dgm:cxn modelId="{66E8CE3C-459F-4648-B4D7-5039298A0E92}" srcId="{9845D52A-E054-4EB0-A5A3-32AE7DC6D645}" destId="{566C4A8F-CE66-4FF5-AF11-6C385F74A275}" srcOrd="0" destOrd="0" parTransId="{375C5A5E-5F04-4FE8-98F8-795867C18A18}" sibTransId="{E74B8A5E-78D9-4E5B-86E1-203DE271581F}"/>
    <dgm:cxn modelId="{6D67163F-4880-4E0E-B95A-F0DDE2AB3673}" type="presOf" srcId="{C2F0E5C9-2943-4A9B-872F-ECF6B159E9F4}" destId="{BFDCC47A-3FE9-44B5-9256-8406C22486BA}" srcOrd="0" destOrd="0" presId="urn:microsoft.com/office/officeart/2016/7/layout/HexagonTimeline"/>
    <dgm:cxn modelId="{04774158-8FAB-47B4-A2EE-D3D3A7E958BE}" srcId="{08F627ED-A304-4697-8C44-18E45D3D2B1A}" destId="{9AC77E87-FC4D-4F04-889B-73358514DC0D}" srcOrd="3" destOrd="0" parTransId="{B29F90F6-921F-42B9-A496-5D121F61821E}" sibTransId="{3A77AB9A-DF29-465E-A0A5-D4FA3D0C537F}"/>
    <dgm:cxn modelId="{FF79A57F-A2E9-483E-AD10-5F90BB6D9BFF}" type="presOf" srcId="{5FC34D3A-C8D4-483C-8695-507470E74D50}" destId="{63AECF3B-25CA-476D-B7CA-904B4760CF3F}"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A6BB1BBC-671E-4B35-937E-DD6E947B3158}" type="presOf" srcId="{C057D6ED-8F49-42DC-B8A7-C07F68F0F734}" destId="{7197D426-886B-449E-A886-FD13F5E0AC97}" srcOrd="0" destOrd="0" presId="urn:microsoft.com/office/officeart/2016/7/layout/HexagonTimeline"/>
    <dgm:cxn modelId="{EBF452CA-3471-43AB-ACE9-A8D1E3C66270}" type="presOf" srcId="{E5E4D699-C3CF-4415-B32C-A18B48AFE2A3}" destId="{556899F1-13C2-441E-879C-8B5F26234632}" srcOrd="0" destOrd="0" presId="urn:microsoft.com/office/officeart/2016/7/layout/HexagonTimeline"/>
    <dgm:cxn modelId="{277179CE-E2F5-4733-8D23-9E37CACB7B9E}" srcId="{08F627ED-A304-4697-8C44-18E45D3D2B1A}" destId="{5FC34D3A-C8D4-483C-8695-507470E74D50}" srcOrd="1" destOrd="0" parTransId="{9978A89C-C2F1-4241-807C-13619E6D6376}" sibTransId="{1DECF9F5-40C0-4379-BCCE-7BCAAD54807B}"/>
    <dgm:cxn modelId="{D83265D3-E692-4137-90D3-748CD191DC94}" type="presOf" srcId="{9AC77E87-FC4D-4F04-889B-73358514DC0D}" destId="{2167599F-F719-471E-A82D-5E79BEF908F2}" srcOrd="0" destOrd="0" presId="urn:microsoft.com/office/officeart/2016/7/layout/HexagonTimeline"/>
    <dgm:cxn modelId="{A2DF84EA-DA42-4F03-BD6F-8E8D9966CB10}" srcId="{08F627ED-A304-4697-8C44-18E45D3D2B1A}" destId="{E5E4D699-C3CF-4415-B32C-A18B48AFE2A3}" srcOrd="0" destOrd="0" parTransId="{C7C70553-EB1A-4554-849D-8153CC4AFCEB}" sibTransId="{61990FFE-20A5-4112-BACD-16BA28C36EBA}"/>
    <dgm:cxn modelId="{F6B66A9F-F428-4AD7-99F8-E293C148ADA4}" type="presParOf" srcId="{0580C383-85A3-425E-A44E-5E7306FF943E}" destId="{78B1F1D9-D4A1-4078-8320-A9F734DAF01D}" srcOrd="0" destOrd="0" presId="urn:microsoft.com/office/officeart/2016/7/layout/HexagonTimeline"/>
    <dgm:cxn modelId="{F8D9346E-E7B0-4A3E-A3E5-66D91A5BB4EF}" type="presParOf" srcId="{78B1F1D9-D4A1-4078-8320-A9F734DAF01D}" destId="{556899F1-13C2-441E-879C-8B5F26234632}" srcOrd="0" destOrd="0" presId="urn:microsoft.com/office/officeart/2016/7/layout/HexagonTimeline"/>
    <dgm:cxn modelId="{1F4BFCED-49A0-470B-807C-94766C1A6E88}" type="presParOf" srcId="{78B1F1D9-D4A1-4078-8320-A9F734DAF01D}" destId="{3F8C8DF1-69FF-4267-9807-429FE1F669A4}" srcOrd="1" destOrd="0" presId="urn:microsoft.com/office/officeart/2016/7/layout/HexagonTimeline"/>
    <dgm:cxn modelId="{453F1C98-FCC0-488D-9610-0BEFFADC7BBD}" type="presParOf" srcId="{78B1F1D9-D4A1-4078-8320-A9F734DAF01D}" destId="{7CD542A5-A839-406E-A09D-761397CD34CA}" srcOrd="2" destOrd="0" presId="urn:microsoft.com/office/officeart/2016/7/layout/HexagonTimeline"/>
    <dgm:cxn modelId="{1D60F2B8-EC42-4898-9347-2E9FEA726633}" type="presParOf" srcId="{78B1F1D9-D4A1-4078-8320-A9F734DAF01D}" destId="{8EAC9032-35F1-40A2-BA92-FC6DD5F3161F}" srcOrd="3" destOrd="0" presId="urn:microsoft.com/office/officeart/2016/7/layout/HexagonTimeline"/>
    <dgm:cxn modelId="{0C4C8501-E8D0-4411-8A38-A7BBFDB0E499}" type="presParOf" srcId="{78B1F1D9-D4A1-4078-8320-A9F734DAF01D}" destId="{CF11A881-B1B6-4E4B-9AB0-2514A9285EBA}" srcOrd="4" destOrd="0" presId="urn:microsoft.com/office/officeart/2016/7/layout/HexagonTimeline"/>
    <dgm:cxn modelId="{1070EAB3-C0F2-4158-9934-A96BE7D30CD9}" type="presParOf" srcId="{0580C383-85A3-425E-A44E-5E7306FF943E}" destId="{0EDA1889-E3C7-4C7B-AA49-EF34A4D5D342}" srcOrd="1" destOrd="0" presId="urn:microsoft.com/office/officeart/2016/7/layout/HexagonTimeline"/>
    <dgm:cxn modelId="{FFEB116A-0DE3-4720-BD99-8ABC77BD1C02}" type="presParOf" srcId="{0580C383-85A3-425E-A44E-5E7306FF943E}" destId="{AF022427-467C-44D2-B19C-073E877201DB}" srcOrd="2" destOrd="0" presId="urn:microsoft.com/office/officeart/2016/7/layout/HexagonTimeline"/>
    <dgm:cxn modelId="{9EF28E46-6E27-4C18-BDF8-0BFCC94FA57E}" type="presParOf" srcId="{AF022427-467C-44D2-B19C-073E877201DB}" destId="{63AECF3B-25CA-476D-B7CA-904B4760CF3F}" srcOrd="0" destOrd="0" presId="urn:microsoft.com/office/officeart/2016/7/layout/HexagonTimeline"/>
    <dgm:cxn modelId="{E6ED1BB3-E46F-42D9-9458-24DED11FEC07}" type="presParOf" srcId="{AF022427-467C-44D2-B19C-073E877201DB}" destId="{7197D426-886B-449E-A886-FD13F5E0AC97}" srcOrd="1" destOrd="0" presId="urn:microsoft.com/office/officeart/2016/7/layout/HexagonTimeline"/>
    <dgm:cxn modelId="{FECFBD0C-B248-4FB1-86E5-D192B987C2F5}" type="presParOf" srcId="{AF022427-467C-44D2-B19C-073E877201DB}" destId="{B9D6C9D4-469A-4107-97AE-8C43EA5CB946}" srcOrd="2" destOrd="0" presId="urn:microsoft.com/office/officeart/2016/7/layout/HexagonTimeline"/>
    <dgm:cxn modelId="{B645B247-C944-4B53-A533-FC70B88844CA}" type="presParOf" srcId="{AF022427-467C-44D2-B19C-073E877201DB}" destId="{C1BEC2C0-22DD-44C4-AAFC-5C26B7685EF4}" srcOrd="3" destOrd="0" presId="urn:microsoft.com/office/officeart/2016/7/layout/HexagonTimeline"/>
    <dgm:cxn modelId="{EFEB0104-9BE6-4BE6-8CA4-080E4EC1D796}" type="presParOf" srcId="{AF022427-467C-44D2-B19C-073E877201DB}" destId="{AC3D3D7F-40C6-4526-8B59-8E5946ACD3E0}" srcOrd="4" destOrd="0" presId="urn:microsoft.com/office/officeart/2016/7/layout/HexagonTimeline"/>
    <dgm:cxn modelId="{30813E9F-92FE-457F-A798-34AED8C14747}" type="presParOf" srcId="{0580C383-85A3-425E-A44E-5E7306FF943E}" destId="{1E3B17F3-BEE3-4918-AC1A-690DF45EE902}" srcOrd="3" destOrd="0" presId="urn:microsoft.com/office/officeart/2016/7/layout/HexagonTimeline"/>
    <dgm:cxn modelId="{BFE8FC82-748F-4007-B16A-8ADD470E5CE8}" type="presParOf" srcId="{0580C383-85A3-425E-A44E-5E7306FF943E}" destId="{D1770950-AE34-40D9-810A-BC109B39D24D}" srcOrd="4" destOrd="0" presId="urn:microsoft.com/office/officeart/2016/7/layout/HexagonTimeline"/>
    <dgm:cxn modelId="{DFBD7509-815F-4FB8-A809-02375B172794}" type="presParOf" srcId="{D1770950-AE34-40D9-810A-BC109B39D24D}" destId="{BF256D98-0EB6-41C8-AEED-E83691475757}" srcOrd="0" destOrd="0" presId="urn:microsoft.com/office/officeart/2016/7/layout/HexagonTimeline"/>
    <dgm:cxn modelId="{0C3DD67A-9FDC-4E90-B290-3282E9CF1422}" type="presParOf" srcId="{D1770950-AE34-40D9-810A-BC109B39D24D}" destId="{DEDEAEC8-775B-4A0E-BDF8-C0B5BC0821DF}" srcOrd="1" destOrd="0" presId="urn:microsoft.com/office/officeart/2016/7/layout/HexagonTimeline"/>
    <dgm:cxn modelId="{DE943765-9F2B-414A-B8D6-82E9446F1B9C}" type="presParOf" srcId="{D1770950-AE34-40D9-810A-BC109B39D24D}" destId="{D59E0661-D3C3-4072-9F55-5F1D1C88A7C9}" srcOrd="2" destOrd="0" presId="urn:microsoft.com/office/officeart/2016/7/layout/HexagonTimeline"/>
    <dgm:cxn modelId="{8BCF504B-2DB1-409E-91C5-1930DC978596}" type="presParOf" srcId="{D1770950-AE34-40D9-810A-BC109B39D24D}" destId="{4A753F44-E78B-4293-B0C7-6430408A43FA}" srcOrd="3" destOrd="0" presId="urn:microsoft.com/office/officeart/2016/7/layout/HexagonTimeline"/>
    <dgm:cxn modelId="{D5E0E930-6D1D-4CA3-9410-1B7166E1ECE6}" type="presParOf" srcId="{D1770950-AE34-40D9-810A-BC109B39D24D}" destId="{40AE410E-3FB3-4E51-8DE0-EDECFB7DA049}" srcOrd="4" destOrd="0" presId="urn:microsoft.com/office/officeart/2016/7/layout/HexagonTimeline"/>
    <dgm:cxn modelId="{91F94770-C15E-4938-B10F-2A7CBA135758}" type="presParOf" srcId="{0580C383-85A3-425E-A44E-5E7306FF943E}" destId="{601495B8-8CCC-4CA7-9BCE-B7441480B866}" srcOrd="5" destOrd="0" presId="urn:microsoft.com/office/officeart/2016/7/layout/HexagonTimeline"/>
    <dgm:cxn modelId="{D2F630C4-800F-4F2C-96C2-5FAC8C3DDA3F}" type="presParOf" srcId="{0580C383-85A3-425E-A44E-5E7306FF943E}" destId="{5B34DA1A-FC3A-4252-92D3-378DC0EC0FE5}" srcOrd="6" destOrd="0" presId="urn:microsoft.com/office/officeart/2016/7/layout/HexagonTimeline"/>
    <dgm:cxn modelId="{42E56619-0899-4F93-AA04-6B89D6E75EE2}" type="presParOf" srcId="{5B34DA1A-FC3A-4252-92D3-378DC0EC0FE5}" destId="{2167599F-F719-471E-A82D-5E79BEF908F2}" srcOrd="0" destOrd="0" presId="urn:microsoft.com/office/officeart/2016/7/layout/HexagonTimeline"/>
    <dgm:cxn modelId="{CC8BB429-1C1D-41D0-9C32-118F0D311091}" type="presParOf" srcId="{5B34DA1A-FC3A-4252-92D3-378DC0EC0FE5}" destId="{BFDCC47A-3FE9-44B5-9256-8406C22486BA}" srcOrd="1" destOrd="0" presId="urn:microsoft.com/office/officeart/2016/7/layout/HexagonTimeline"/>
    <dgm:cxn modelId="{4363C672-AA2C-4885-821C-BF5619A95076}" type="presParOf" srcId="{5B34DA1A-FC3A-4252-92D3-378DC0EC0FE5}" destId="{DF12EC0F-ABC1-486B-A916-C06438CBEF0F}" srcOrd="2" destOrd="0" presId="urn:microsoft.com/office/officeart/2016/7/layout/HexagonTimeline"/>
    <dgm:cxn modelId="{F95F8B9A-6966-4FC1-9D25-C6B1B1EDE017}" type="presParOf" srcId="{5B34DA1A-FC3A-4252-92D3-378DC0EC0FE5}" destId="{140BD0F3-FA93-4CE5-A91C-40B9CBAA8403}" srcOrd="3" destOrd="0" presId="urn:microsoft.com/office/officeart/2016/7/layout/HexagonTimeline"/>
    <dgm:cxn modelId="{C6E7CA53-3FC8-438D-A502-77876C4B69E0}" type="presParOf" srcId="{5B34DA1A-FC3A-4252-92D3-378DC0EC0FE5}" destId="{D3810F1D-4B00-48FE-B4C9-510F3F52C1C3}"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899F1-13C2-441E-879C-8B5F26234632}">
      <dsp:nvSpPr>
        <dsp:cNvPr id="0" name=""/>
        <dsp:cNvSpPr/>
      </dsp:nvSpPr>
      <dsp:spPr>
        <a:xfrm>
          <a:off x="352043" y="1639269"/>
          <a:ext cx="1810512" cy="44707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2015</a:t>
          </a:r>
        </a:p>
      </dsp:txBody>
      <dsp:txXfrm>
        <a:off x="352043" y="1639269"/>
        <a:ext cx="1721097" cy="447073"/>
      </dsp:txXfrm>
    </dsp:sp>
    <dsp:sp modelId="{3F8C8DF1-69FF-4267-9807-429FE1F669A4}">
      <dsp:nvSpPr>
        <dsp:cNvPr id="0" name=""/>
        <dsp:cNvSpPr/>
      </dsp:nvSpPr>
      <dsp:spPr>
        <a:xfrm>
          <a:off x="0" y="0"/>
          <a:ext cx="2514600" cy="11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Lorem ipsum dolor sit amet</a:t>
          </a:r>
        </a:p>
      </dsp:txBody>
      <dsp:txXfrm>
        <a:off x="0" y="0"/>
        <a:ext cx="2514600" cy="1192195"/>
      </dsp:txXfrm>
    </dsp:sp>
    <dsp:sp modelId="{0EDA1889-E3C7-4C7B-AA49-EF34A4D5D342}">
      <dsp:nvSpPr>
        <dsp:cNvPr id="0" name=""/>
        <dsp:cNvSpPr/>
      </dsp:nvSpPr>
      <dsp:spPr>
        <a:xfrm>
          <a:off x="2162555" y="1862806"/>
          <a:ext cx="704087" cy="0"/>
        </a:xfrm>
        <a:custGeom>
          <a:avLst/>
          <a:gdLst/>
          <a:ahLst/>
          <a:cxnLst/>
          <a:rect l="0" t="0" r="0" b="0"/>
          <a:pathLst>
            <a:path>
              <a:moveTo>
                <a:pt x="0" y="0"/>
              </a:moveTo>
              <a:lnTo>
                <a:pt x="704087"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D542A5-A839-406E-A09D-761397CD34CA}">
      <dsp:nvSpPr>
        <dsp:cNvPr id="0" name=""/>
        <dsp:cNvSpPr/>
      </dsp:nvSpPr>
      <dsp:spPr>
        <a:xfrm>
          <a:off x="1257299" y="1266708"/>
          <a:ext cx="0" cy="37256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EAC9032-35F1-40A2-BA92-FC6DD5F3161F}">
      <dsp:nvSpPr>
        <dsp:cNvPr id="0" name=""/>
        <dsp:cNvSpPr/>
      </dsp:nvSpPr>
      <dsp:spPr>
        <a:xfrm>
          <a:off x="1220043" y="1192195"/>
          <a:ext cx="74512" cy="745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3AECF3B-25CA-476D-B7CA-904B4760CF3F}">
      <dsp:nvSpPr>
        <dsp:cNvPr id="0" name=""/>
        <dsp:cNvSpPr/>
      </dsp:nvSpPr>
      <dsp:spPr>
        <a:xfrm>
          <a:off x="2866643" y="1639269"/>
          <a:ext cx="1810512" cy="44707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2016</a:t>
          </a:r>
        </a:p>
      </dsp:txBody>
      <dsp:txXfrm>
        <a:off x="3077129" y="1691245"/>
        <a:ext cx="1389540" cy="343121"/>
      </dsp:txXfrm>
    </dsp:sp>
    <dsp:sp modelId="{7197D426-886B-449E-A886-FD13F5E0AC97}">
      <dsp:nvSpPr>
        <dsp:cNvPr id="0" name=""/>
        <dsp:cNvSpPr/>
      </dsp:nvSpPr>
      <dsp:spPr>
        <a:xfrm>
          <a:off x="2514599" y="2533416"/>
          <a:ext cx="2514600" cy="11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Lorem ipsum dolor sit amet</a:t>
          </a:r>
        </a:p>
      </dsp:txBody>
      <dsp:txXfrm>
        <a:off x="2514599" y="2533416"/>
        <a:ext cx="2514600" cy="1192195"/>
      </dsp:txXfrm>
    </dsp:sp>
    <dsp:sp modelId="{1E3B17F3-BEE3-4918-AC1A-690DF45EE902}">
      <dsp:nvSpPr>
        <dsp:cNvPr id="0" name=""/>
        <dsp:cNvSpPr/>
      </dsp:nvSpPr>
      <dsp:spPr>
        <a:xfrm>
          <a:off x="4677156" y="1862806"/>
          <a:ext cx="704087" cy="0"/>
        </a:xfrm>
        <a:custGeom>
          <a:avLst/>
          <a:gdLst/>
          <a:ahLst/>
          <a:cxnLst/>
          <a:rect l="0" t="0" r="0" b="0"/>
          <a:pathLst>
            <a:path>
              <a:moveTo>
                <a:pt x="0" y="0"/>
              </a:moveTo>
              <a:lnTo>
                <a:pt x="704087"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D6C9D4-469A-4107-97AE-8C43EA5CB946}">
      <dsp:nvSpPr>
        <dsp:cNvPr id="0" name=""/>
        <dsp:cNvSpPr/>
      </dsp:nvSpPr>
      <dsp:spPr>
        <a:xfrm>
          <a:off x="3771899" y="2086342"/>
          <a:ext cx="0" cy="37256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1BEC2C0-22DD-44C4-AAFC-5C26B7685EF4}">
      <dsp:nvSpPr>
        <dsp:cNvPr id="0" name=""/>
        <dsp:cNvSpPr/>
      </dsp:nvSpPr>
      <dsp:spPr>
        <a:xfrm>
          <a:off x="3734643" y="2458903"/>
          <a:ext cx="74512" cy="745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F256D98-0EB6-41C8-AEED-E83691475757}">
      <dsp:nvSpPr>
        <dsp:cNvPr id="0" name=""/>
        <dsp:cNvSpPr/>
      </dsp:nvSpPr>
      <dsp:spPr>
        <a:xfrm>
          <a:off x="5381243" y="1639269"/>
          <a:ext cx="1810512" cy="44707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2017</a:t>
          </a:r>
        </a:p>
      </dsp:txBody>
      <dsp:txXfrm>
        <a:off x="5591729" y="1691245"/>
        <a:ext cx="1389540" cy="343121"/>
      </dsp:txXfrm>
    </dsp:sp>
    <dsp:sp modelId="{DEDEAEC8-775B-4A0E-BDF8-C0B5BC0821DF}">
      <dsp:nvSpPr>
        <dsp:cNvPr id="0" name=""/>
        <dsp:cNvSpPr/>
      </dsp:nvSpPr>
      <dsp:spPr>
        <a:xfrm>
          <a:off x="5029199" y="0"/>
          <a:ext cx="2514600" cy="11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Lorem ipsum dolor sit amet</a:t>
          </a:r>
        </a:p>
      </dsp:txBody>
      <dsp:txXfrm>
        <a:off x="5029199" y="0"/>
        <a:ext cx="2514600" cy="1192195"/>
      </dsp:txXfrm>
    </dsp:sp>
    <dsp:sp modelId="{601495B8-8CCC-4CA7-9BCE-B7441480B866}">
      <dsp:nvSpPr>
        <dsp:cNvPr id="0" name=""/>
        <dsp:cNvSpPr/>
      </dsp:nvSpPr>
      <dsp:spPr>
        <a:xfrm>
          <a:off x="7191756" y="1862806"/>
          <a:ext cx="704087" cy="0"/>
        </a:xfrm>
        <a:custGeom>
          <a:avLst/>
          <a:gdLst/>
          <a:ahLst/>
          <a:cxnLst/>
          <a:rect l="0" t="0" r="0" b="0"/>
          <a:pathLst>
            <a:path>
              <a:moveTo>
                <a:pt x="0" y="0"/>
              </a:moveTo>
              <a:lnTo>
                <a:pt x="704087"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9E0661-D3C3-4072-9F55-5F1D1C88A7C9}">
      <dsp:nvSpPr>
        <dsp:cNvPr id="0" name=""/>
        <dsp:cNvSpPr/>
      </dsp:nvSpPr>
      <dsp:spPr>
        <a:xfrm>
          <a:off x="6286499" y="1266708"/>
          <a:ext cx="0" cy="37256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A753F44-E78B-4293-B0C7-6430408A43FA}">
      <dsp:nvSpPr>
        <dsp:cNvPr id="0" name=""/>
        <dsp:cNvSpPr/>
      </dsp:nvSpPr>
      <dsp:spPr>
        <a:xfrm>
          <a:off x="6249243" y="1192195"/>
          <a:ext cx="74512" cy="745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167599F-F719-471E-A82D-5E79BEF908F2}">
      <dsp:nvSpPr>
        <dsp:cNvPr id="0" name=""/>
        <dsp:cNvSpPr/>
      </dsp:nvSpPr>
      <dsp:spPr>
        <a:xfrm rot="10800000">
          <a:off x="7895844" y="1639269"/>
          <a:ext cx="1810512" cy="44707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2018</a:t>
          </a:r>
        </a:p>
      </dsp:txBody>
      <dsp:txXfrm rot="10800000">
        <a:off x="7985259" y="1639269"/>
        <a:ext cx="1721097" cy="447073"/>
      </dsp:txXfrm>
    </dsp:sp>
    <dsp:sp modelId="{BFDCC47A-3FE9-44B5-9256-8406C22486BA}">
      <dsp:nvSpPr>
        <dsp:cNvPr id="0" name=""/>
        <dsp:cNvSpPr/>
      </dsp:nvSpPr>
      <dsp:spPr>
        <a:xfrm>
          <a:off x="7543800" y="2533416"/>
          <a:ext cx="2514600" cy="119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Lorem ipsum dolor sit amet</a:t>
          </a:r>
        </a:p>
      </dsp:txBody>
      <dsp:txXfrm>
        <a:off x="7543800" y="2533416"/>
        <a:ext cx="2514600" cy="1192195"/>
      </dsp:txXfrm>
    </dsp:sp>
    <dsp:sp modelId="{DF12EC0F-ABC1-486B-A916-C06438CBEF0F}">
      <dsp:nvSpPr>
        <dsp:cNvPr id="0" name=""/>
        <dsp:cNvSpPr/>
      </dsp:nvSpPr>
      <dsp:spPr>
        <a:xfrm>
          <a:off x="8801100" y="2086342"/>
          <a:ext cx="0" cy="37256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40BD0F3-FA93-4CE5-A91C-40B9CBAA8403}">
      <dsp:nvSpPr>
        <dsp:cNvPr id="0" name=""/>
        <dsp:cNvSpPr/>
      </dsp:nvSpPr>
      <dsp:spPr>
        <a:xfrm>
          <a:off x="8763843" y="2458903"/>
          <a:ext cx="74512" cy="745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27-Dec-21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27-Dec-21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27-Dec-21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27-Dec-21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27-Dec-21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27-Dec-21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27-Dec-21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27-Dec-21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27-Dec-21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27-Dec-21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27-Dec-21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27-Dec-21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5400" b="1" cap="none" dirty="0">
                <a:solidFill>
                  <a:schemeClr val="tx1"/>
                </a:solidFill>
                <a:latin typeface="Papyrus" panose="03070502060502030205" pitchFamily="66" charset="0"/>
              </a:rPr>
              <a:t>War in the </a:t>
            </a:r>
            <a:br>
              <a:rPr lang="en-US" sz="5400" b="1" cap="none" dirty="0">
                <a:solidFill>
                  <a:schemeClr val="tx1"/>
                </a:solidFill>
                <a:latin typeface="Papyrus" panose="03070502060502030205" pitchFamily="66" charset="0"/>
              </a:rPr>
            </a:br>
            <a:r>
              <a:rPr lang="en-US" sz="5400" b="1" cap="none" dirty="0">
                <a:solidFill>
                  <a:schemeClr val="tx1"/>
                </a:solidFill>
                <a:latin typeface="Papyrus" panose="03070502060502030205" pitchFamily="66" charset="0"/>
              </a:rPr>
              <a:t>Middle East</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7"/>
            <a:ext cx="4775075" cy="755121"/>
          </a:xfrm>
        </p:spPr>
        <p:txBody>
          <a:bodyPr anchor="ctr">
            <a:normAutofit/>
          </a:bodyPr>
          <a:lstStyle/>
          <a:p>
            <a:pPr>
              <a:spcAft>
                <a:spcPts val="600"/>
              </a:spcAft>
            </a:pPr>
            <a:r>
              <a:rPr lang="en-US" dirty="0">
                <a:solidFill>
                  <a:schemeClr val="tx1"/>
                </a:solidFill>
              </a:rPr>
              <a:t>Maj. Tom Baird, </a:t>
            </a:r>
            <a:r>
              <a:rPr lang="en-US" sz="1400" dirty="0">
                <a:solidFill>
                  <a:schemeClr val="tx1"/>
                </a:solidFill>
              </a:rPr>
              <a:t>B.S., M.B.A.</a:t>
            </a:r>
            <a:r>
              <a:rPr lang="en-US" dirty="0">
                <a:solidFill>
                  <a:schemeClr val="tx1"/>
                </a:solidFill>
              </a:rPr>
              <a:t> (ret.)</a:t>
            </a:r>
          </a:p>
          <a:p>
            <a:pPr>
              <a:spcAft>
                <a:spcPts val="600"/>
              </a:spcAft>
            </a:pPr>
            <a:r>
              <a:rPr lang="en-US" dirty="0">
                <a:solidFill>
                  <a:schemeClr val="tx1"/>
                </a:solidFill>
              </a:rPr>
              <a:t>Prof. Tom Mack, </a:t>
            </a:r>
            <a:r>
              <a:rPr lang="en-US" sz="1400" dirty="0">
                <a:solidFill>
                  <a:schemeClr val="tx1"/>
                </a:solidFill>
              </a:rPr>
              <a:t>B.A., M.B.A., A+, Net+</a:t>
            </a:r>
            <a:r>
              <a:rPr lang="en-US" dirty="0">
                <a:solidFill>
                  <a:schemeClr val="tx1"/>
                </a:solidFill>
              </a:rPr>
              <a:t> (ret.)</a:t>
            </a: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1066800" y="1659118"/>
            <a:ext cx="10396194" cy="4293626"/>
          </a:xfrm>
        </p:spPr>
        <p:txBody>
          <a:bodyPr>
            <a:normAutofit/>
          </a:bodyPr>
          <a:lstStyle/>
          <a:p>
            <a:r>
              <a:rPr lang="en-US" sz="3200" b="1" dirty="0" err="1"/>
              <a:t>Meshech</a:t>
            </a:r>
            <a:endParaRPr lang="en-US" sz="3200" b="1" dirty="0"/>
          </a:p>
          <a:p>
            <a:pPr lvl="1"/>
            <a:r>
              <a:rPr lang="en-US" sz="3000" dirty="0"/>
              <a:t>Hebrew </a:t>
            </a:r>
            <a:r>
              <a:rPr lang="he-IL" sz="2400" b="1" i="0" u="none" strike="noStrike" baseline="0" dirty="0">
                <a:latin typeface="Ezra SIL" panose="02000400000000000000" pitchFamily="2" charset="-79"/>
                <a:cs typeface="Ezra SIL" panose="02000400000000000000" pitchFamily="2" charset="-79"/>
              </a:rPr>
              <a:t>משׁך</a:t>
            </a:r>
            <a:r>
              <a:rPr lang="en-US" sz="2400" b="1" i="0" u="none" strike="noStrike" baseline="0" dirty="0">
                <a:latin typeface="Ezra SIL" panose="02000400000000000000" pitchFamily="2" charset="-79"/>
                <a:cs typeface="Ezra SIL" panose="02000400000000000000" pitchFamily="2" charset="-79"/>
              </a:rPr>
              <a:t> </a:t>
            </a:r>
            <a:r>
              <a:rPr lang="en-US" sz="2400" i="0" u="none" strike="noStrike" baseline="0" dirty="0">
                <a:cs typeface="Ezra SIL" panose="02000400000000000000" pitchFamily="2" charset="-79"/>
              </a:rPr>
              <a:t>(Strong’s #4902) “drawing out”</a:t>
            </a:r>
          </a:p>
          <a:p>
            <a:pPr lvl="2"/>
            <a:r>
              <a:rPr lang="en-US" sz="2400" spc="-20" dirty="0">
                <a:cs typeface="Ezra SIL" panose="02000400000000000000" pitchFamily="2" charset="-79"/>
              </a:rPr>
              <a:t>The sons of Japheth; Gomer, and Magog, and </a:t>
            </a:r>
            <a:r>
              <a:rPr lang="en-US" sz="2400" spc="-20" dirty="0" err="1">
                <a:cs typeface="Ezra SIL" panose="02000400000000000000" pitchFamily="2" charset="-79"/>
              </a:rPr>
              <a:t>Madai</a:t>
            </a:r>
            <a:r>
              <a:rPr lang="en-US" sz="2400" spc="-20" dirty="0">
                <a:cs typeface="Ezra SIL" panose="02000400000000000000" pitchFamily="2" charset="-79"/>
              </a:rPr>
              <a:t>, and Javan, and Tubal, and </a:t>
            </a:r>
            <a:r>
              <a:rPr lang="en-US" sz="2400" u="sng" spc="-20" dirty="0" err="1">
                <a:cs typeface="Ezra SIL" panose="02000400000000000000" pitchFamily="2" charset="-79"/>
              </a:rPr>
              <a:t>Meshech</a:t>
            </a:r>
            <a:r>
              <a:rPr lang="en-US" sz="2400" spc="-20" dirty="0">
                <a:cs typeface="Ezra SIL" panose="02000400000000000000" pitchFamily="2" charset="-79"/>
              </a:rPr>
              <a:t>, and </a:t>
            </a:r>
            <a:r>
              <a:rPr lang="en-US" sz="2400" spc="-20" dirty="0" err="1">
                <a:cs typeface="Ezra SIL" panose="02000400000000000000" pitchFamily="2" charset="-79"/>
              </a:rPr>
              <a:t>Tiras</a:t>
            </a:r>
            <a:r>
              <a:rPr lang="en-US" sz="2400" spc="-20" dirty="0">
                <a:cs typeface="Ezra SIL" panose="02000400000000000000" pitchFamily="2" charset="-79"/>
              </a:rPr>
              <a:t>. (Genesis 10:2, I Chronicles 1:5)</a:t>
            </a:r>
          </a:p>
          <a:p>
            <a:pPr lvl="2"/>
            <a:r>
              <a:rPr lang="en-US" sz="2400" spc="-20" dirty="0">
                <a:cs typeface="Ezra SIL" panose="02000400000000000000" pitchFamily="2" charset="-79"/>
              </a:rPr>
              <a:t>The sons of Shem; Elam, and Asshur (Assyria), and </a:t>
            </a:r>
            <a:r>
              <a:rPr lang="en-US" sz="2400" u="sng" spc="-20" dirty="0">
                <a:cs typeface="Ezra SIL" panose="02000400000000000000" pitchFamily="2" charset="-79"/>
              </a:rPr>
              <a:t>Arphaxad</a:t>
            </a:r>
            <a:r>
              <a:rPr lang="en-US" sz="2400" spc="-20" dirty="0">
                <a:cs typeface="Ezra SIL" panose="02000400000000000000" pitchFamily="2" charset="-79"/>
              </a:rPr>
              <a:t>, and </a:t>
            </a:r>
            <a:r>
              <a:rPr lang="en-US" sz="2400" spc="-20" dirty="0" err="1">
                <a:cs typeface="Ezra SIL" panose="02000400000000000000" pitchFamily="2" charset="-79"/>
              </a:rPr>
              <a:t>Lud</a:t>
            </a:r>
            <a:r>
              <a:rPr lang="en-US" sz="2400" spc="-20" dirty="0">
                <a:cs typeface="Ezra SIL" panose="02000400000000000000" pitchFamily="2" charset="-79"/>
              </a:rPr>
              <a:t>, and Aram </a:t>
            </a:r>
            <a:r>
              <a:rPr lang="en-US" sz="2400" spc="-20">
                <a:cs typeface="Ezra SIL" panose="02000400000000000000" pitchFamily="2" charset="-79"/>
              </a:rPr>
              <a:t>(Syria), </a:t>
            </a:r>
            <a:r>
              <a:rPr lang="en-US" sz="2400" spc="-20" dirty="0">
                <a:cs typeface="Ezra SIL" panose="02000400000000000000" pitchFamily="2" charset="-79"/>
              </a:rPr>
              <a:t>and </a:t>
            </a:r>
            <a:r>
              <a:rPr lang="en-US" sz="2400" spc="-20" dirty="0" err="1">
                <a:cs typeface="Ezra SIL" panose="02000400000000000000" pitchFamily="2" charset="-79"/>
              </a:rPr>
              <a:t>Uz</a:t>
            </a:r>
            <a:r>
              <a:rPr lang="en-US" sz="2400" spc="-20" dirty="0">
                <a:cs typeface="Ezra SIL" panose="02000400000000000000" pitchFamily="2" charset="-79"/>
              </a:rPr>
              <a:t>, and </a:t>
            </a:r>
            <a:r>
              <a:rPr lang="en-US" sz="2400" spc="-20" dirty="0" err="1">
                <a:cs typeface="Ezra SIL" panose="02000400000000000000" pitchFamily="2" charset="-79"/>
              </a:rPr>
              <a:t>Hul</a:t>
            </a:r>
            <a:r>
              <a:rPr lang="en-US" sz="2400" spc="-20" dirty="0">
                <a:cs typeface="Ezra SIL" panose="02000400000000000000" pitchFamily="2" charset="-79"/>
              </a:rPr>
              <a:t>, and </a:t>
            </a:r>
            <a:r>
              <a:rPr lang="en-US" sz="2400" spc="-20" dirty="0" err="1">
                <a:cs typeface="Ezra SIL" panose="02000400000000000000" pitchFamily="2" charset="-79"/>
              </a:rPr>
              <a:t>Gether</a:t>
            </a:r>
            <a:r>
              <a:rPr lang="en-US" sz="2400" spc="-20" dirty="0">
                <a:cs typeface="Ezra SIL" panose="02000400000000000000" pitchFamily="2" charset="-79"/>
              </a:rPr>
              <a:t>, and </a:t>
            </a:r>
            <a:r>
              <a:rPr lang="en-US" sz="2400" u="sng" spc="-20" dirty="0" err="1">
                <a:cs typeface="Ezra SIL" panose="02000400000000000000" pitchFamily="2" charset="-79"/>
              </a:rPr>
              <a:t>Meshech</a:t>
            </a:r>
            <a:r>
              <a:rPr lang="en-US" sz="2400" spc="-20" dirty="0">
                <a:cs typeface="Ezra SIL" panose="02000400000000000000" pitchFamily="2" charset="-79"/>
              </a:rPr>
              <a:t>. (I Chronicles 1:17)</a:t>
            </a:r>
          </a:p>
          <a:p>
            <a:pPr lvl="2"/>
            <a:r>
              <a:rPr lang="en-US" sz="2400" spc="-20" dirty="0">
                <a:cs typeface="Ezra SIL" panose="02000400000000000000" pitchFamily="2" charset="-79"/>
              </a:rPr>
              <a:t>Woe is me, that I sojourn in </a:t>
            </a:r>
            <a:r>
              <a:rPr lang="en-US" sz="2400" u="sng" spc="-20" dirty="0" err="1">
                <a:cs typeface="Ezra SIL" panose="02000400000000000000" pitchFamily="2" charset="-79"/>
              </a:rPr>
              <a:t>Mesech</a:t>
            </a:r>
            <a:r>
              <a:rPr lang="en-US" sz="2400" spc="-20" dirty="0">
                <a:cs typeface="Ezra SIL" panose="02000400000000000000" pitchFamily="2" charset="-79"/>
              </a:rPr>
              <a:t>, that I dwell in the tents of </a:t>
            </a:r>
            <a:r>
              <a:rPr lang="en-US" sz="2400" spc="-20" dirty="0" err="1">
                <a:cs typeface="Ezra SIL" panose="02000400000000000000" pitchFamily="2" charset="-79"/>
              </a:rPr>
              <a:t>Kedar</a:t>
            </a:r>
            <a:r>
              <a:rPr lang="en-US" sz="2400" spc="-20" dirty="0">
                <a:cs typeface="Ezra SIL" panose="02000400000000000000" pitchFamily="2" charset="-79"/>
              </a:rPr>
              <a:t>! (Psalms 120:5)</a:t>
            </a:r>
          </a:p>
          <a:p>
            <a:pPr lvl="2"/>
            <a:endParaRPr lang="en-US" sz="2400" dirty="0">
              <a:cs typeface="Ezra SIL" panose="02000400000000000000" pitchFamily="2" charset="-79"/>
            </a:endParaRPr>
          </a:p>
        </p:txBody>
      </p:sp>
    </p:spTree>
    <p:extLst>
      <p:ext uri="{BB962C8B-B14F-4D97-AF65-F5344CB8AC3E}">
        <p14:creationId xmlns:p14="http://schemas.microsoft.com/office/powerpoint/2010/main" val="2658211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1066800" y="1659118"/>
            <a:ext cx="10396194" cy="4293626"/>
          </a:xfrm>
        </p:spPr>
        <p:txBody>
          <a:bodyPr>
            <a:normAutofit/>
          </a:bodyPr>
          <a:lstStyle/>
          <a:p>
            <a:r>
              <a:rPr lang="en-US" sz="3200" b="1" dirty="0" err="1"/>
              <a:t>Meshech</a:t>
            </a:r>
            <a:endParaRPr lang="en-US" sz="3200" b="1" dirty="0"/>
          </a:p>
          <a:p>
            <a:pPr lvl="1"/>
            <a:r>
              <a:rPr lang="en-US" sz="3000" dirty="0"/>
              <a:t>Hebrew </a:t>
            </a:r>
            <a:r>
              <a:rPr lang="he-IL" sz="2400" b="1" i="0" u="none" strike="noStrike" baseline="0" dirty="0">
                <a:latin typeface="Ezra SIL" panose="02000400000000000000" pitchFamily="2" charset="-79"/>
                <a:cs typeface="Ezra SIL" panose="02000400000000000000" pitchFamily="2" charset="-79"/>
              </a:rPr>
              <a:t>משׁך</a:t>
            </a:r>
            <a:r>
              <a:rPr lang="en-US" sz="2400" b="1" i="0" u="none" strike="noStrike" baseline="0" dirty="0">
                <a:latin typeface="Ezra SIL" panose="02000400000000000000" pitchFamily="2" charset="-79"/>
                <a:cs typeface="Ezra SIL" panose="02000400000000000000" pitchFamily="2" charset="-79"/>
              </a:rPr>
              <a:t> </a:t>
            </a:r>
            <a:r>
              <a:rPr lang="en-US" sz="2400" i="0" u="none" strike="noStrike" baseline="0" dirty="0">
                <a:cs typeface="Ezra SIL" panose="02000400000000000000" pitchFamily="2" charset="-79"/>
              </a:rPr>
              <a:t>(Strong’s #4902) “drawing out”</a:t>
            </a:r>
          </a:p>
          <a:p>
            <a:pPr lvl="2"/>
            <a:r>
              <a:rPr lang="en-US" sz="2400" dirty="0">
                <a:cs typeface="Ezra SIL" panose="02000400000000000000" pitchFamily="2" charset="-79"/>
              </a:rPr>
              <a:t>Javan, Tubal, and </a:t>
            </a:r>
            <a:r>
              <a:rPr lang="en-US" sz="2400" u="sng" dirty="0" err="1">
                <a:cs typeface="Ezra SIL" panose="02000400000000000000" pitchFamily="2" charset="-79"/>
              </a:rPr>
              <a:t>Meshech</a:t>
            </a:r>
            <a:r>
              <a:rPr lang="en-US" sz="2400" dirty="0">
                <a:cs typeface="Ezra SIL" panose="02000400000000000000" pitchFamily="2" charset="-79"/>
              </a:rPr>
              <a:t>, they were thy merchants: they traded the persons (souls) of men and vessels of brass in thy market. (Ezekiel 27:13)</a:t>
            </a:r>
          </a:p>
          <a:p>
            <a:pPr lvl="3"/>
            <a:r>
              <a:rPr lang="en-US" sz="2400" dirty="0">
                <a:cs typeface="Ezra SIL" panose="02000400000000000000" pitchFamily="2" charset="-79"/>
              </a:rPr>
              <a:t>Ezekiel 27 can be compared with Revelation 18, as they both discuss world commerce in the end times. The city of Tyre is the capital of Phoenicia, it was the trading center of the ancient world.</a:t>
            </a:r>
          </a:p>
          <a:p>
            <a:pPr lvl="3"/>
            <a:r>
              <a:rPr lang="en-US" sz="2400" dirty="0">
                <a:cs typeface="Ezra SIL" panose="02000400000000000000" pitchFamily="2" charset="-79"/>
              </a:rPr>
              <a:t>Phoenicia started the cities of Greece (Javan), Carthage, and Rome. They were the first country to bring about world trade. </a:t>
            </a:r>
          </a:p>
        </p:txBody>
      </p:sp>
    </p:spTree>
    <p:extLst>
      <p:ext uri="{BB962C8B-B14F-4D97-AF65-F5344CB8AC3E}">
        <p14:creationId xmlns:p14="http://schemas.microsoft.com/office/powerpoint/2010/main" val="151094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1066800" y="1659118"/>
            <a:ext cx="10396194" cy="4556288"/>
          </a:xfrm>
        </p:spPr>
        <p:txBody>
          <a:bodyPr>
            <a:normAutofit fontScale="92500" lnSpcReduction="10000"/>
          </a:bodyPr>
          <a:lstStyle/>
          <a:p>
            <a:r>
              <a:rPr lang="en-US" sz="3200" b="1" dirty="0" err="1"/>
              <a:t>Meshech</a:t>
            </a:r>
            <a:endParaRPr lang="en-US" sz="3200" b="1" dirty="0"/>
          </a:p>
          <a:p>
            <a:pPr lvl="1"/>
            <a:r>
              <a:rPr lang="en-US" sz="3000" dirty="0"/>
              <a:t>Hebrew </a:t>
            </a:r>
            <a:r>
              <a:rPr lang="he-IL" sz="2400" b="1" i="0" u="none" strike="noStrike" baseline="0" dirty="0">
                <a:latin typeface="Ezra SIL" panose="02000400000000000000" pitchFamily="2" charset="-79"/>
                <a:cs typeface="Ezra SIL" panose="02000400000000000000" pitchFamily="2" charset="-79"/>
              </a:rPr>
              <a:t>משׁך</a:t>
            </a:r>
            <a:r>
              <a:rPr lang="en-US" sz="2400" b="1" i="0" u="none" strike="noStrike" baseline="0" dirty="0">
                <a:latin typeface="Ezra SIL" panose="02000400000000000000" pitchFamily="2" charset="-79"/>
                <a:cs typeface="Ezra SIL" panose="02000400000000000000" pitchFamily="2" charset="-79"/>
              </a:rPr>
              <a:t> </a:t>
            </a:r>
            <a:r>
              <a:rPr lang="en-US" sz="2400" i="0" u="none" strike="noStrike" baseline="0" dirty="0">
                <a:cs typeface="Ezra SIL" panose="02000400000000000000" pitchFamily="2" charset="-79"/>
              </a:rPr>
              <a:t>(Strong’s #4902) “drawing out”</a:t>
            </a:r>
          </a:p>
          <a:p>
            <a:pPr lvl="2"/>
            <a:r>
              <a:rPr lang="en-US" sz="2200" dirty="0">
                <a:cs typeface="Ezra SIL" panose="02000400000000000000" pitchFamily="2" charset="-79"/>
              </a:rPr>
              <a:t>There is </a:t>
            </a:r>
            <a:r>
              <a:rPr lang="en-US" sz="2200" u="sng" dirty="0" err="1">
                <a:cs typeface="Ezra SIL" panose="02000400000000000000" pitchFamily="2" charset="-79"/>
              </a:rPr>
              <a:t>Meshech</a:t>
            </a:r>
            <a:r>
              <a:rPr lang="en-US" sz="2200" dirty="0">
                <a:cs typeface="Ezra SIL" panose="02000400000000000000" pitchFamily="2" charset="-79"/>
              </a:rPr>
              <a:t>, Tubal, and all her multitude: her graves are round about him: all of them uncircumcised, slain by the sword, though they caused their terror in the land of the living. </a:t>
            </a:r>
          </a:p>
          <a:p>
            <a:pPr lvl="2"/>
            <a:r>
              <a:rPr lang="en-US" sz="2200" dirty="0">
                <a:cs typeface="Ezra SIL" panose="02000400000000000000" pitchFamily="2" charset="-79"/>
              </a:rPr>
              <a:t>And they shall not lie with the mighty that are fallen of the uncircumcised, which are gone down to hell with their weapons of war: and they have laid their swords under their heads, but their iniquities shall be upon their bones, though they were the terror of the mighty in the land of the living. </a:t>
            </a:r>
          </a:p>
          <a:p>
            <a:pPr lvl="2"/>
            <a:r>
              <a:rPr lang="en-US" sz="2200" dirty="0">
                <a:cs typeface="Ezra SIL" panose="02000400000000000000" pitchFamily="2" charset="-79"/>
              </a:rPr>
              <a:t>Yea, thou shalt be broken in the midst of the uncircumcised, and shalt lie with them that are slain with the sword. (Ezekiel 32:26-28) </a:t>
            </a:r>
          </a:p>
          <a:p>
            <a:pPr lvl="3"/>
            <a:r>
              <a:rPr lang="en-US" sz="2200" dirty="0">
                <a:cs typeface="Ezra SIL" panose="02000400000000000000" pitchFamily="2" charset="-79"/>
              </a:rPr>
              <a:t>Notice that Javan (Greece) is missing from this prophecy?</a:t>
            </a:r>
          </a:p>
          <a:p>
            <a:pPr lvl="3"/>
            <a:r>
              <a:rPr lang="en-US" sz="2200" dirty="0">
                <a:cs typeface="Ezra SIL" panose="02000400000000000000" pitchFamily="2" charset="-79"/>
              </a:rPr>
              <a:t>Some authors have suggested this to be at least part of the Ottoman Empire.</a:t>
            </a:r>
          </a:p>
        </p:txBody>
      </p:sp>
    </p:spTree>
    <p:extLst>
      <p:ext uri="{BB962C8B-B14F-4D97-AF65-F5344CB8AC3E}">
        <p14:creationId xmlns:p14="http://schemas.microsoft.com/office/powerpoint/2010/main" val="93516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1066800" y="1659118"/>
            <a:ext cx="10396194" cy="4293626"/>
          </a:xfrm>
        </p:spPr>
        <p:txBody>
          <a:bodyPr>
            <a:normAutofit/>
          </a:bodyPr>
          <a:lstStyle/>
          <a:p>
            <a:r>
              <a:rPr lang="en-US" sz="3200" b="1" dirty="0"/>
              <a:t>Tubal</a:t>
            </a:r>
          </a:p>
          <a:p>
            <a:pPr lvl="1"/>
            <a:r>
              <a:rPr lang="en-US" sz="3000" dirty="0"/>
              <a:t>Hebrew: </a:t>
            </a:r>
            <a:r>
              <a:rPr lang="he-IL" sz="2400" dirty="0">
                <a:latin typeface="Ezra SIL" panose="02000400000000000000" pitchFamily="2" charset="-79"/>
                <a:cs typeface="Ezra SIL" panose="02000400000000000000" pitchFamily="2" charset="-79"/>
              </a:rPr>
              <a:t>תּבל / תּוּבל</a:t>
            </a:r>
            <a:r>
              <a:rPr lang="en-US" sz="3000" dirty="0"/>
              <a:t> </a:t>
            </a:r>
            <a:r>
              <a:rPr lang="en-US" sz="2400" i="0" u="none" strike="noStrike" baseline="0" dirty="0">
                <a:cs typeface="Ezra SIL" panose="02000400000000000000" pitchFamily="2" charset="-79"/>
              </a:rPr>
              <a:t>(Strong’s #8422) “thou shall be brought”</a:t>
            </a:r>
          </a:p>
          <a:p>
            <a:pPr lvl="2"/>
            <a:r>
              <a:rPr lang="en-US" sz="2300" i="0" u="none" strike="noStrike" baseline="0" dirty="0">
                <a:cs typeface="Ezra SIL" panose="02000400000000000000" pitchFamily="2" charset="-79"/>
              </a:rPr>
              <a:t>The sons of Japheth; Gomer, and Magog, and </a:t>
            </a:r>
            <a:r>
              <a:rPr lang="en-US" sz="2300" i="0" u="none" strike="noStrike" baseline="0" dirty="0" err="1">
                <a:cs typeface="Ezra SIL" panose="02000400000000000000" pitchFamily="2" charset="-79"/>
              </a:rPr>
              <a:t>Madai</a:t>
            </a:r>
            <a:r>
              <a:rPr lang="en-US" sz="2300" i="0" u="none" strike="noStrike" baseline="0" dirty="0">
                <a:cs typeface="Ezra SIL" panose="02000400000000000000" pitchFamily="2" charset="-79"/>
              </a:rPr>
              <a:t>, and Javan, and </a:t>
            </a:r>
            <a:r>
              <a:rPr lang="en-US" sz="2300" i="0" u="sng" strike="noStrike" baseline="0" dirty="0">
                <a:cs typeface="Ezra SIL" panose="02000400000000000000" pitchFamily="2" charset="-79"/>
              </a:rPr>
              <a:t>Tubal</a:t>
            </a:r>
            <a:r>
              <a:rPr lang="en-US" sz="2300" i="0" u="none" strike="noStrike" baseline="0" dirty="0">
                <a:cs typeface="Ezra SIL" panose="02000400000000000000" pitchFamily="2" charset="-79"/>
              </a:rPr>
              <a:t>, and </a:t>
            </a:r>
            <a:r>
              <a:rPr lang="en-US" sz="2300" i="0" u="none" strike="noStrike" baseline="0" dirty="0" err="1">
                <a:cs typeface="Ezra SIL" panose="02000400000000000000" pitchFamily="2" charset="-79"/>
              </a:rPr>
              <a:t>Meshech</a:t>
            </a:r>
            <a:r>
              <a:rPr lang="en-US" sz="2300" i="0" u="none" strike="noStrike" baseline="0" dirty="0">
                <a:cs typeface="Ezra SIL" panose="02000400000000000000" pitchFamily="2" charset="-79"/>
              </a:rPr>
              <a:t>, and </a:t>
            </a:r>
            <a:r>
              <a:rPr lang="en-US" sz="2300" i="0" u="none" strike="noStrike" baseline="0" dirty="0" err="1">
                <a:cs typeface="Ezra SIL" panose="02000400000000000000" pitchFamily="2" charset="-79"/>
              </a:rPr>
              <a:t>Tiras</a:t>
            </a:r>
            <a:r>
              <a:rPr lang="en-US" sz="2300" i="0" u="none" strike="noStrike" baseline="0" dirty="0">
                <a:cs typeface="Ezra SIL" panose="02000400000000000000" pitchFamily="2" charset="-79"/>
              </a:rPr>
              <a:t>. (Genesis 10:2)</a:t>
            </a:r>
          </a:p>
          <a:p>
            <a:pPr lvl="2"/>
            <a:r>
              <a:rPr lang="en-US" sz="2300" i="0" u="none" strike="noStrike" baseline="0" dirty="0">
                <a:cs typeface="Ezra SIL" panose="02000400000000000000" pitchFamily="2" charset="-79"/>
              </a:rPr>
              <a:t>The sons of Japheth; Gomer, and Magog, and </a:t>
            </a:r>
            <a:r>
              <a:rPr lang="en-US" sz="2300" i="0" u="none" strike="noStrike" baseline="0" dirty="0" err="1">
                <a:cs typeface="Ezra SIL" panose="02000400000000000000" pitchFamily="2" charset="-79"/>
              </a:rPr>
              <a:t>Madai</a:t>
            </a:r>
            <a:r>
              <a:rPr lang="en-US" sz="2300" i="0" u="none" strike="noStrike" baseline="0" dirty="0">
                <a:cs typeface="Ezra SIL" panose="02000400000000000000" pitchFamily="2" charset="-79"/>
              </a:rPr>
              <a:t>, and Javan, and </a:t>
            </a:r>
            <a:r>
              <a:rPr lang="en-US" sz="2300" i="0" u="sng" strike="noStrike" baseline="0" dirty="0">
                <a:cs typeface="Ezra SIL" panose="02000400000000000000" pitchFamily="2" charset="-79"/>
              </a:rPr>
              <a:t>Tubal</a:t>
            </a:r>
            <a:r>
              <a:rPr lang="en-US" sz="2300" i="0" u="none" strike="noStrike" baseline="0" dirty="0">
                <a:cs typeface="Ezra SIL" panose="02000400000000000000" pitchFamily="2" charset="-79"/>
              </a:rPr>
              <a:t>, and </a:t>
            </a:r>
            <a:r>
              <a:rPr lang="en-US" sz="2300" i="0" u="none" strike="noStrike" baseline="0" dirty="0" err="1">
                <a:cs typeface="Ezra SIL" panose="02000400000000000000" pitchFamily="2" charset="-79"/>
              </a:rPr>
              <a:t>Meshech</a:t>
            </a:r>
            <a:r>
              <a:rPr lang="en-US" sz="2300" i="0" u="none" strike="noStrike" baseline="0" dirty="0">
                <a:cs typeface="Ezra SIL" panose="02000400000000000000" pitchFamily="2" charset="-79"/>
              </a:rPr>
              <a:t>, and </a:t>
            </a:r>
            <a:r>
              <a:rPr lang="en-US" sz="2300" i="0" u="none" strike="noStrike" baseline="0" dirty="0" err="1">
                <a:cs typeface="Ezra SIL" panose="02000400000000000000" pitchFamily="2" charset="-79"/>
              </a:rPr>
              <a:t>Tiras</a:t>
            </a:r>
            <a:r>
              <a:rPr lang="en-US" sz="2300" i="0" u="none" strike="noStrike" baseline="0" dirty="0">
                <a:cs typeface="Ezra SIL" panose="02000400000000000000" pitchFamily="2" charset="-79"/>
              </a:rPr>
              <a:t>. (I Chronicles 1:5)</a:t>
            </a:r>
          </a:p>
          <a:p>
            <a:pPr lvl="2"/>
            <a:endParaRPr lang="en-US" sz="2300" i="0" u="none" strike="noStrike" baseline="0" dirty="0">
              <a:cs typeface="Ezra SIL" panose="02000400000000000000" pitchFamily="2" charset="-79"/>
            </a:endParaRPr>
          </a:p>
        </p:txBody>
      </p:sp>
    </p:spTree>
    <p:extLst>
      <p:ext uri="{BB962C8B-B14F-4D97-AF65-F5344CB8AC3E}">
        <p14:creationId xmlns:p14="http://schemas.microsoft.com/office/powerpoint/2010/main" val="4242418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1066800" y="1659118"/>
            <a:ext cx="10396194" cy="4293626"/>
          </a:xfrm>
        </p:spPr>
        <p:txBody>
          <a:bodyPr>
            <a:normAutofit/>
          </a:bodyPr>
          <a:lstStyle/>
          <a:p>
            <a:r>
              <a:rPr lang="en-US" sz="3200" b="1" dirty="0"/>
              <a:t>Tubal</a:t>
            </a:r>
          </a:p>
          <a:p>
            <a:pPr lvl="1"/>
            <a:r>
              <a:rPr lang="en-US" sz="3000" dirty="0"/>
              <a:t>Hebrew: </a:t>
            </a:r>
            <a:r>
              <a:rPr lang="he-IL" sz="2400" dirty="0">
                <a:latin typeface="Ezra SIL" panose="02000400000000000000" pitchFamily="2" charset="-79"/>
                <a:cs typeface="Ezra SIL" panose="02000400000000000000" pitchFamily="2" charset="-79"/>
              </a:rPr>
              <a:t>תּבל / תּוּבל</a:t>
            </a:r>
            <a:r>
              <a:rPr lang="en-US" sz="3000" dirty="0"/>
              <a:t> </a:t>
            </a:r>
            <a:r>
              <a:rPr lang="en-US" sz="2400" i="0" u="none" strike="noStrike" baseline="0" dirty="0">
                <a:cs typeface="Ezra SIL" panose="02000400000000000000" pitchFamily="2" charset="-79"/>
              </a:rPr>
              <a:t>(Strong’s #8422) “thou shall be brought”</a:t>
            </a:r>
          </a:p>
          <a:p>
            <a:pPr lvl="2"/>
            <a:r>
              <a:rPr lang="en-US" sz="2300" i="0" u="none" strike="noStrike" baseline="0" dirty="0">
                <a:cs typeface="Ezra SIL" panose="02000400000000000000" pitchFamily="2" charset="-79"/>
              </a:rPr>
              <a:t>And I will set a sign among them, and I will send those that escape of them unto the nations, to Tarshish, </a:t>
            </a:r>
            <a:r>
              <a:rPr lang="en-US" sz="2300" i="0" u="none" strike="noStrike" baseline="0" dirty="0" err="1">
                <a:cs typeface="Ezra SIL" panose="02000400000000000000" pitchFamily="2" charset="-79"/>
              </a:rPr>
              <a:t>Pul</a:t>
            </a:r>
            <a:r>
              <a:rPr lang="en-US" sz="2300" i="0" u="none" strike="noStrike" baseline="0" dirty="0">
                <a:cs typeface="Ezra SIL" panose="02000400000000000000" pitchFamily="2" charset="-79"/>
              </a:rPr>
              <a:t>, and </a:t>
            </a:r>
            <a:r>
              <a:rPr lang="en-US" sz="2300" i="0" u="none" strike="noStrike" baseline="0" dirty="0" err="1">
                <a:cs typeface="Ezra SIL" panose="02000400000000000000" pitchFamily="2" charset="-79"/>
              </a:rPr>
              <a:t>Lud</a:t>
            </a:r>
            <a:r>
              <a:rPr lang="en-US" sz="2300" i="0" u="none" strike="noStrike" baseline="0" dirty="0">
                <a:cs typeface="Ezra SIL" panose="02000400000000000000" pitchFamily="2" charset="-79"/>
              </a:rPr>
              <a:t>, that draw the bow, to </a:t>
            </a:r>
            <a:r>
              <a:rPr lang="en-US" sz="2300" i="0" u="sng" strike="noStrike" baseline="0" dirty="0">
                <a:cs typeface="Ezra SIL" panose="02000400000000000000" pitchFamily="2" charset="-79"/>
              </a:rPr>
              <a:t>Tubal</a:t>
            </a:r>
            <a:r>
              <a:rPr lang="en-US" sz="2300" i="0" u="none" strike="noStrike" baseline="0" dirty="0">
                <a:cs typeface="Ezra SIL" panose="02000400000000000000" pitchFamily="2" charset="-79"/>
              </a:rPr>
              <a:t>, and Javan (Greece), to the isles afar off, that have not heard my fame, neither have seen my glory; and they shall declare my glory among the Gentiles. (Isaiah 66:19)</a:t>
            </a:r>
          </a:p>
          <a:p>
            <a:pPr lvl="3"/>
            <a:r>
              <a:rPr lang="en-US" sz="2300" dirty="0">
                <a:cs typeface="Ezra SIL" panose="02000400000000000000" pitchFamily="2" charset="-79"/>
              </a:rPr>
              <a:t>Interesting prophecy of where people will go to proclaim what has happened in Israel in the beginning of the Millennial Kingdom. </a:t>
            </a:r>
            <a:endParaRPr lang="en-US" sz="2300" i="0" u="none" strike="noStrike" baseline="0" dirty="0">
              <a:cs typeface="Ezra SIL" panose="02000400000000000000" pitchFamily="2" charset="-79"/>
            </a:endParaRPr>
          </a:p>
        </p:txBody>
      </p:sp>
    </p:spTree>
    <p:extLst>
      <p:ext uri="{BB962C8B-B14F-4D97-AF65-F5344CB8AC3E}">
        <p14:creationId xmlns:p14="http://schemas.microsoft.com/office/powerpoint/2010/main" val="2378202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810705" y="1659118"/>
            <a:ext cx="10652289" cy="4293626"/>
          </a:xfrm>
        </p:spPr>
        <p:txBody>
          <a:bodyPr>
            <a:normAutofit/>
          </a:bodyPr>
          <a:lstStyle/>
          <a:p>
            <a:r>
              <a:rPr lang="en-US" sz="3200" b="1" dirty="0"/>
              <a:t>Tubal</a:t>
            </a:r>
          </a:p>
          <a:p>
            <a:pPr lvl="1"/>
            <a:r>
              <a:rPr lang="en-US" sz="3000" dirty="0"/>
              <a:t>Hebrew: </a:t>
            </a:r>
            <a:r>
              <a:rPr lang="he-IL" sz="2400" dirty="0">
                <a:latin typeface="Ezra SIL" panose="02000400000000000000" pitchFamily="2" charset="-79"/>
                <a:cs typeface="Ezra SIL" panose="02000400000000000000" pitchFamily="2" charset="-79"/>
              </a:rPr>
              <a:t>תּבל / תּוּבל</a:t>
            </a:r>
            <a:r>
              <a:rPr lang="en-US" sz="3000" dirty="0"/>
              <a:t> </a:t>
            </a:r>
            <a:r>
              <a:rPr lang="en-US" sz="2400" i="0" u="none" strike="noStrike" baseline="0" dirty="0">
                <a:cs typeface="Ezra SIL" panose="02000400000000000000" pitchFamily="2" charset="-79"/>
              </a:rPr>
              <a:t>(Strong’s #8422) “thou shall be brought”</a:t>
            </a:r>
          </a:p>
          <a:p>
            <a:pPr lvl="2"/>
            <a:r>
              <a:rPr lang="en-US" sz="2300" i="0" u="none" strike="noStrike" baseline="0" dirty="0">
                <a:cs typeface="Ezra SIL" panose="02000400000000000000" pitchFamily="2" charset="-79"/>
              </a:rPr>
              <a:t>And Zillah, she also bare </a:t>
            </a:r>
            <a:r>
              <a:rPr lang="en-US" sz="2300" i="0" u="sng" strike="noStrike" baseline="0" dirty="0">
                <a:cs typeface="Ezra SIL" panose="02000400000000000000" pitchFamily="2" charset="-79"/>
              </a:rPr>
              <a:t>Tubal</a:t>
            </a:r>
            <a:r>
              <a:rPr lang="en-US" sz="2300" i="0" u="none" strike="noStrike" baseline="0" dirty="0">
                <a:cs typeface="Ezra SIL" panose="02000400000000000000" pitchFamily="2" charset="-79"/>
              </a:rPr>
              <a:t>-</a:t>
            </a:r>
            <a:r>
              <a:rPr lang="en-US" sz="2300" i="0" u="none" strike="noStrike" baseline="0" dirty="0" err="1">
                <a:cs typeface="Ezra SIL" panose="02000400000000000000" pitchFamily="2" charset="-79"/>
              </a:rPr>
              <a:t>cain</a:t>
            </a:r>
            <a:r>
              <a:rPr lang="en-US" sz="2300" i="0" u="none" strike="noStrike" baseline="0" dirty="0">
                <a:cs typeface="Ezra SIL" panose="02000400000000000000" pitchFamily="2" charset="-79"/>
              </a:rPr>
              <a:t>, an </a:t>
            </a:r>
            <a:r>
              <a:rPr lang="en-US" sz="2300" i="0" u="none" strike="noStrike" baseline="0" dirty="0" err="1">
                <a:cs typeface="Ezra SIL" panose="02000400000000000000" pitchFamily="2" charset="-79"/>
              </a:rPr>
              <a:t>instructer</a:t>
            </a:r>
            <a:r>
              <a:rPr lang="en-US" sz="2300" i="0" u="none" strike="noStrike" baseline="0" dirty="0">
                <a:cs typeface="Ezra SIL" panose="02000400000000000000" pitchFamily="2" charset="-79"/>
              </a:rPr>
              <a:t> of every </a:t>
            </a:r>
            <a:r>
              <a:rPr lang="en-US" sz="2300" u="sng" strike="noStrike" baseline="0" dirty="0">
                <a:cs typeface="Ezra SIL" panose="02000400000000000000" pitchFamily="2" charset="-79"/>
              </a:rPr>
              <a:t>artificer in brass and iron</a:t>
            </a:r>
            <a:r>
              <a:rPr lang="en-US" sz="2300" i="0" u="none" strike="noStrike" baseline="0" dirty="0">
                <a:cs typeface="Ezra SIL" panose="02000400000000000000" pitchFamily="2" charset="-79"/>
              </a:rPr>
              <a:t>: and the sister of </a:t>
            </a:r>
            <a:r>
              <a:rPr lang="en-US" sz="2300" i="1" u="sng" strike="noStrike" baseline="0" dirty="0">
                <a:cs typeface="Ezra SIL" panose="02000400000000000000" pitchFamily="2" charset="-79"/>
              </a:rPr>
              <a:t>Tubal</a:t>
            </a:r>
            <a:r>
              <a:rPr lang="en-US" sz="2300" i="0" u="none" strike="noStrike" baseline="0" dirty="0">
                <a:cs typeface="Ezra SIL" panose="02000400000000000000" pitchFamily="2" charset="-79"/>
              </a:rPr>
              <a:t>-</a:t>
            </a:r>
            <a:r>
              <a:rPr lang="en-US" sz="2300" i="0" u="none" strike="noStrike" baseline="0" dirty="0" err="1">
                <a:cs typeface="Ezra SIL" panose="02000400000000000000" pitchFamily="2" charset="-79"/>
              </a:rPr>
              <a:t>cain</a:t>
            </a:r>
            <a:r>
              <a:rPr lang="en-US" sz="2300" i="0" u="none" strike="noStrike" baseline="0" dirty="0">
                <a:cs typeface="Ezra SIL" panose="02000400000000000000" pitchFamily="2" charset="-79"/>
              </a:rPr>
              <a:t> was </a:t>
            </a:r>
            <a:r>
              <a:rPr lang="en-US" sz="2300" i="0" u="none" strike="noStrike" baseline="0" dirty="0" err="1">
                <a:cs typeface="Ezra SIL" panose="02000400000000000000" pitchFamily="2" charset="-79"/>
              </a:rPr>
              <a:t>Naamah</a:t>
            </a:r>
            <a:r>
              <a:rPr lang="en-US" sz="2300" i="0" u="none" strike="noStrike" baseline="0" dirty="0">
                <a:cs typeface="Ezra SIL" panose="02000400000000000000" pitchFamily="2" charset="-79"/>
              </a:rPr>
              <a:t>. (Genesis 4:22)</a:t>
            </a:r>
          </a:p>
          <a:p>
            <a:pPr lvl="2"/>
            <a:r>
              <a:rPr lang="en-US" sz="2300" i="0" u="none" strike="noStrike" baseline="0" dirty="0">
                <a:cs typeface="Ezra SIL" panose="02000400000000000000" pitchFamily="2" charset="-79"/>
              </a:rPr>
              <a:t>Javan, </a:t>
            </a:r>
            <a:r>
              <a:rPr lang="en-US" sz="2300" i="0" u="sng" strike="noStrike" baseline="0" dirty="0">
                <a:cs typeface="Ezra SIL" panose="02000400000000000000" pitchFamily="2" charset="-79"/>
              </a:rPr>
              <a:t>Tubal</a:t>
            </a:r>
            <a:r>
              <a:rPr lang="en-US" sz="2300" i="0" u="none" strike="noStrike" baseline="0" dirty="0">
                <a:cs typeface="Ezra SIL" panose="02000400000000000000" pitchFamily="2" charset="-79"/>
              </a:rPr>
              <a:t>, and </a:t>
            </a:r>
            <a:r>
              <a:rPr lang="en-US" sz="2300" i="0" u="none" strike="noStrike" baseline="0" dirty="0" err="1">
                <a:cs typeface="Ezra SIL" panose="02000400000000000000" pitchFamily="2" charset="-79"/>
              </a:rPr>
              <a:t>Meshech</a:t>
            </a:r>
            <a:r>
              <a:rPr lang="en-US" sz="2300" i="0" u="none" strike="noStrike" baseline="0" dirty="0">
                <a:cs typeface="Ezra SIL" panose="02000400000000000000" pitchFamily="2" charset="-79"/>
              </a:rPr>
              <a:t>, they were thy merchants: they traded the </a:t>
            </a:r>
            <a:r>
              <a:rPr lang="en-US" sz="2300" i="0" u="sng" strike="noStrike" baseline="0" dirty="0">
                <a:cs typeface="Ezra SIL" panose="02000400000000000000" pitchFamily="2" charset="-79"/>
              </a:rPr>
              <a:t>persons (souls) of men</a:t>
            </a:r>
            <a:r>
              <a:rPr lang="en-US" sz="2300" i="0" u="none" strike="noStrike" baseline="0" dirty="0">
                <a:cs typeface="Ezra SIL" panose="02000400000000000000" pitchFamily="2" charset="-79"/>
              </a:rPr>
              <a:t> and </a:t>
            </a:r>
            <a:r>
              <a:rPr lang="en-US" sz="2300" i="0" u="sng" strike="noStrike" baseline="0" dirty="0">
                <a:cs typeface="Ezra SIL" panose="02000400000000000000" pitchFamily="2" charset="-79"/>
              </a:rPr>
              <a:t>vessels of brass</a:t>
            </a:r>
            <a:r>
              <a:rPr lang="en-US" sz="2300" i="0" u="none" strike="noStrike" baseline="0" dirty="0">
                <a:cs typeface="Ezra SIL" panose="02000400000000000000" pitchFamily="2" charset="-79"/>
              </a:rPr>
              <a:t> in thy market. (Ezekiel 27:13)</a:t>
            </a:r>
          </a:p>
          <a:p>
            <a:pPr lvl="3"/>
            <a:r>
              <a:rPr lang="en-US" sz="2300" dirty="0">
                <a:cs typeface="Ezra SIL" panose="02000400000000000000" pitchFamily="2" charset="-79"/>
              </a:rPr>
              <a:t>Why is brass so important?</a:t>
            </a:r>
          </a:p>
          <a:p>
            <a:pPr lvl="3"/>
            <a:r>
              <a:rPr lang="en-US" sz="2300" i="0" u="none" strike="noStrike" baseline="0" dirty="0">
                <a:cs typeface="Ezra SIL" panose="02000400000000000000" pitchFamily="2" charset="-79"/>
              </a:rPr>
              <a:t>These thr</a:t>
            </a:r>
            <a:r>
              <a:rPr lang="en-US" sz="2300" dirty="0">
                <a:cs typeface="Ezra SIL" panose="02000400000000000000" pitchFamily="2" charset="-79"/>
              </a:rPr>
              <a:t>ee countries deal in “souls of men.” This suggests some kind of occult activity to extract souls so they can be sold.</a:t>
            </a:r>
          </a:p>
          <a:p>
            <a:pPr lvl="3"/>
            <a:r>
              <a:rPr lang="en-US" sz="2300" i="0" u="none" strike="noStrike" baseline="0" dirty="0">
                <a:cs typeface="Ezra SIL" panose="02000400000000000000" pitchFamily="2" charset="-79"/>
              </a:rPr>
              <a:t>Javan = Greece… missing from Ezekiel 38-39… why?</a:t>
            </a:r>
          </a:p>
        </p:txBody>
      </p:sp>
    </p:spTree>
    <p:extLst>
      <p:ext uri="{BB962C8B-B14F-4D97-AF65-F5344CB8AC3E}">
        <p14:creationId xmlns:p14="http://schemas.microsoft.com/office/powerpoint/2010/main" val="910600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1066800" y="1659118"/>
            <a:ext cx="10396194" cy="4293626"/>
          </a:xfrm>
        </p:spPr>
        <p:txBody>
          <a:bodyPr>
            <a:normAutofit/>
          </a:bodyPr>
          <a:lstStyle/>
          <a:p>
            <a:r>
              <a:rPr lang="en-US" sz="3200" b="1" dirty="0"/>
              <a:t>Tubal</a:t>
            </a:r>
          </a:p>
          <a:p>
            <a:pPr lvl="1"/>
            <a:r>
              <a:rPr lang="en-US" sz="3000" dirty="0"/>
              <a:t>Hebrew: </a:t>
            </a:r>
            <a:r>
              <a:rPr lang="he-IL" sz="2400" b="0" i="0" u="none" strike="noStrike" baseline="0" dirty="0">
                <a:latin typeface="Ezra SIL" panose="02000400000000000000" pitchFamily="2" charset="-79"/>
                <a:cs typeface="Ezra SIL" panose="02000400000000000000" pitchFamily="2" charset="-79"/>
              </a:rPr>
              <a:t>תּוּבל קין</a:t>
            </a:r>
            <a:r>
              <a:rPr lang="en-US" sz="3000" dirty="0"/>
              <a:t> </a:t>
            </a:r>
            <a:r>
              <a:rPr lang="en-US" sz="2400" i="0" u="none" strike="noStrike" baseline="0" dirty="0">
                <a:cs typeface="Ezra SIL" panose="02000400000000000000" pitchFamily="2" charset="-79"/>
              </a:rPr>
              <a:t>(Strong’s #8422) “thou will be brought of Cain”</a:t>
            </a:r>
          </a:p>
          <a:p>
            <a:pPr lvl="2"/>
            <a:r>
              <a:rPr lang="en-US" sz="2300" i="0" u="none" strike="noStrike" baseline="0" dirty="0">
                <a:cs typeface="Ezra SIL" panose="02000400000000000000" pitchFamily="2" charset="-79"/>
              </a:rPr>
              <a:t>And Zillah, she also bare </a:t>
            </a:r>
            <a:r>
              <a:rPr lang="en-US" sz="2300" i="0" u="sng" strike="noStrike" baseline="0" dirty="0">
                <a:cs typeface="Ezra SIL" panose="02000400000000000000" pitchFamily="2" charset="-79"/>
              </a:rPr>
              <a:t>Tubal</a:t>
            </a:r>
            <a:r>
              <a:rPr lang="en-US" sz="2300" i="0" u="none" strike="noStrike" baseline="0" dirty="0">
                <a:cs typeface="Ezra SIL" panose="02000400000000000000" pitchFamily="2" charset="-79"/>
              </a:rPr>
              <a:t>-</a:t>
            </a:r>
            <a:r>
              <a:rPr lang="en-US" sz="2300" i="0" u="none" strike="noStrike" baseline="0" dirty="0" err="1">
                <a:cs typeface="Ezra SIL" panose="02000400000000000000" pitchFamily="2" charset="-79"/>
              </a:rPr>
              <a:t>cain</a:t>
            </a:r>
            <a:r>
              <a:rPr lang="en-US" sz="2300" i="0" u="none" strike="noStrike" baseline="0" dirty="0">
                <a:cs typeface="Ezra SIL" panose="02000400000000000000" pitchFamily="2" charset="-79"/>
              </a:rPr>
              <a:t>, an </a:t>
            </a:r>
            <a:r>
              <a:rPr lang="en-US" sz="2300" i="0" u="sng" strike="noStrike" baseline="0" dirty="0" err="1">
                <a:cs typeface="Ezra SIL" panose="02000400000000000000" pitchFamily="2" charset="-79"/>
              </a:rPr>
              <a:t>instructer</a:t>
            </a:r>
            <a:r>
              <a:rPr lang="en-US" sz="2300" i="0" u="sng" strike="noStrike" baseline="0" dirty="0">
                <a:cs typeface="Ezra SIL" panose="02000400000000000000" pitchFamily="2" charset="-79"/>
              </a:rPr>
              <a:t> of every artificer in brass and iron</a:t>
            </a:r>
            <a:r>
              <a:rPr lang="en-US" sz="2300" i="0" u="none" strike="noStrike" baseline="0" dirty="0">
                <a:cs typeface="Ezra SIL" panose="02000400000000000000" pitchFamily="2" charset="-79"/>
              </a:rPr>
              <a:t>: and the sister of </a:t>
            </a:r>
            <a:r>
              <a:rPr lang="en-US" sz="2300" i="0" u="sng" strike="noStrike" baseline="0" dirty="0" err="1">
                <a:cs typeface="Ezra SIL" panose="02000400000000000000" pitchFamily="2" charset="-79"/>
              </a:rPr>
              <a:t>Tubal</a:t>
            </a:r>
            <a:r>
              <a:rPr lang="en-US" sz="2300" i="0" u="none" strike="noStrike" baseline="0" dirty="0" err="1">
                <a:cs typeface="Ezra SIL" panose="02000400000000000000" pitchFamily="2" charset="-79"/>
              </a:rPr>
              <a:t>cain</a:t>
            </a:r>
            <a:r>
              <a:rPr lang="en-US" sz="2300" i="0" u="none" strike="noStrike" baseline="0" dirty="0">
                <a:cs typeface="Ezra SIL" panose="02000400000000000000" pitchFamily="2" charset="-79"/>
              </a:rPr>
              <a:t> was </a:t>
            </a:r>
            <a:r>
              <a:rPr lang="en-US" sz="2300" i="0" u="none" strike="noStrike" baseline="0" dirty="0" err="1">
                <a:cs typeface="Ezra SIL" panose="02000400000000000000" pitchFamily="2" charset="-79"/>
              </a:rPr>
              <a:t>Naamah</a:t>
            </a:r>
            <a:r>
              <a:rPr lang="en-US" sz="2300" i="0" u="none" strike="noStrike" baseline="0" dirty="0">
                <a:cs typeface="Ezra SIL" panose="02000400000000000000" pitchFamily="2" charset="-79"/>
              </a:rPr>
              <a:t>. (Genesis 4:22)</a:t>
            </a:r>
          </a:p>
          <a:p>
            <a:pPr lvl="3"/>
            <a:r>
              <a:rPr lang="en-US" sz="2300" dirty="0" err="1">
                <a:cs typeface="Ezra SIL" panose="02000400000000000000" pitchFamily="2" charset="-79"/>
              </a:rPr>
              <a:t>Instructer</a:t>
            </a:r>
            <a:r>
              <a:rPr lang="en-US" sz="2300" dirty="0">
                <a:cs typeface="Ezra SIL" panose="02000400000000000000" pitchFamily="2" charset="-79"/>
              </a:rPr>
              <a:t> = to sharpen, hammer, whet</a:t>
            </a:r>
          </a:p>
          <a:p>
            <a:pPr lvl="3"/>
            <a:r>
              <a:rPr lang="en-US" sz="2300" i="0" u="none" strike="noStrike" baseline="0" dirty="0">
                <a:cs typeface="Ezra SIL" panose="02000400000000000000" pitchFamily="2" charset="-79"/>
              </a:rPr>
              <a:t>Artificer = metal craftsman</a:t>
            </a:r>
          </a:p>
          <a:p>
            <a:pPr lvl="3"/>
            <a:r>
              <a:rPr lang="en-US" sz="2300" dirty="0">
                <a:cs typeface="Ezra SIL" panose="02000400000000000000" pitchFamily="2" charset="-79"/>
              </a:rPr>
              <a:t>A descendant of Cain, son of Lamech, the second murderer.</a:t>
            </a:r>
          </a:p>
          <a:p>
            <a:pPr lvl="3"/>
            <a:r>
              <a:rPr lang="en-US" sz="2300" i="0" u="none" strike="noStrike" baseline="0" dirty="0">
                <a:cs typeface="Ezra SIL" panose="02000400000000000000" pitchFamily="2" charset="-79"/>
              </a:rPr>
              <a:t>Cain’</a:t>
            </a:r>
            <a:r>
              <a:rPr lang="en-US" sz="2300" dirty="0">
                <a:cs typeface="Ezra SIL" panose="02000400000000000000" pitchFamily="2" charset="-79"/>
              </a:rPr>
              <a:t>s sons were the first to build cities.</a:t>
            </a:r>
          </a:p>
          <a:p>
            <a:pPr lvl="3"/>
            <a:r>
              <a:rPr lang="en-US" sz="2300" i="0" u="none" strike="noStrike" baseline="0" dirty="0">
                <a:cs typeface="Ezra SIL" panose="02000400000000000000" pitchFamily="2" charset="-79"/>
              </a:rPr>
              <a:t>Could there be </a:t>
            </a:r>
            <a:r>
              <a:rPr lang="en-US" sz="2300" i="1" u="none" strike="noStrike" baseline="0" dirty="0">
                <a:cs typeface="Ezra SIL" panose="02000400000000000000" pitchFamily="2" charset="-79"/>
              </a:rPr>
              <a:t>Nephilim</a:t>
            </a:r>
            <a:r>
              <a:rPr lang="en-US" sz="2300" u="none" strike="noStrike" baseline="0" dirty="0">
                <a:cs typeface="Ezra SIL" panose="02000400000000000000" pitchFamily="2" charset="-79"/>
              </a:rPr>
              <a:t> blood in </a:t>
            </a:r>
            <a:r>
              <a:rPr lang="en-US" sz="2300" u="none" strike="noStrike" baseline="0" dirty="0" err="1">
                <a:cs typeface="Ezra SIL" panose="02000400000000000000" pitchFamily="2" charset="-79"/>
              </a:rPr>
              <a:t>Tubalcain</a:t>
            </a:r>
            <a:r>
              <a:rPr lang="en-US" sz="2300" u="none" strike="noStrike" baseline="0" dirty="0">
                <a:cs typeface="Ezra SIL" panose="02000400000000000000" pitchFamily="2" charset="-79"/>
              </a:rPr>
              <a:t>?</a:t>
            </a:r>
            <a:endParaRPr lang="en-US" sz="2300" i="0" u="none" strike="noStrike" baseline="0" dirty="0">
              <a:cs typeface="Ezra SIL" panose="02000400000000000000" pitchFamily="2" charset="-79"/>
            </a:endParaRPr>
          </a:p>
        </p:txBody>
      </p:sp>
    </p:spTree>
    <p:extLst>
      <p:ext uri="{BB962C8B-B14F-4D97-AF65-F5344CB8AC3E}">
        <p14:creationId xmlns:p14="http://schemas.microsoft.com/office/powerpoint/2010/main" val="32889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1066800" y="1659118"/>
            <a:ext cx="10396194" cy="4293626"/>
          </a:xfrm>
        </p:spPr>
        <p:txBody>
          <a:bodyPr>
            <a:normAutofit fontScale="92500"/>
          </a:bodyPr>
          <a:lstStyle/>
          <a:p>
            <a:r>
              <a:rPr lang="en-US" sz="3200" b="1" dirty="0"/>
              <a:t>Tubal</a:t>
            </a:r>
          </a:p>
          <a:p>
            <a:pPr lvl="1"/>
            <a:r>
              <a:rPr lang="en-US" sz="3000" dirty="0"/>
              <a:t>Hebrew: </a:t>
            </a:r>
            <a:r>
              <a:rPr lang="he-IL" sz="2400" dirty="0">
                <a:latin typeface="Ezra SIL" panose="02000400000000000000" pitchFamily="2" charset="-79"/>
                <a:cs typeface="Ezra SIL" panose="02000400000000000000" pitchFamily="2" charset="-79"/>
              </a:rPr>
              <a:t>תּבל / תּוּבל</a:t>
            </a:r>
            <a:r>
              <a:rPr lang="en-US" sz="3000" dirty="0"/>
              <a:t> </a:t>
            </a:r>
            <a:r>
              <a:rPr lang="en-US" sz="2400" i="0" u="none" strike="noStrike" baseline="0" dirty="0">
                <a:cs typeface="Ezra SIL" panose="02000400000000000000" pitchFamily="2" charset="-79"/>
              </a:rPr>
              <a:t>(Strong’s #8422) “thou shall be brought”</a:t>
            </a:r>
          </a:p>
          <a:p>
            <a:pPr lvl="2"/>
            <a:r>
              <a:rPr lang="en-US" sz="2300" i="0" u="none" strike="noStrike" baseline="0" dirty="0">
                <a:cs typeface="Ezra SIL" panose="02000400000000000000" pitchFamily="2" charset="-79"/>
              </a:rPr>
              <a:t>There is </a:t>
            </a:r>
            <a:r>
              <a:rPr lang="en-US" sz="2300" i="0" u="none" strike="noStrike" baseline="0" dirty="0" err="1">
                <a:cs typeface="Ezra SIL" panose="02000400000000000000" pitchFamily="2" charset="-79"/>
              </a:rPr>
              <a:t>Meshech</a:t>
            </a:r>
            <a:r>
              <a:rPr lang="en-US" sz="2300" i="0" u="none" strike="noStrike" baseline="0" dirty="0">
                <a:cs typeface="Ezra SIL" panose="02000400000000000000" pitchFamily="2" charset="-79"/>
              </a:rPr>
              <a:t>, </a:t>
            </a:r>
            <a:r>
              <a:rPr lang="en-US" sz="2300" i="0" u="sng" strike="noStrike" baseline="0" dirty="0">
                <a:cs typeface="Ezra SIL" panose="02000400000000000000" pitchFamily="2" charset="-79"/>
              </a:rPr>
              <a:t>Tubal</a:t>
            </a:r>
            <a:r>
              <a:rPr lang="en-US" sz="2300" i="0" u="none" strike="noStrike" baseline="0" dirty="0">
                <a:cs typeface="Ezra SIL" panose="02000400000000000000" pitchFamily="2" charset="-79"/>
              </a:rPr>
              <a:t>, and all her multitude: her graves are round about him: all of them uncircumcised, slain by the sword, though they caused their terror in the land of the living. </a:t>
            </a:r>
          </a:p>
          <a:p>
            <a:pPr lvl="2"/>
            <a:r>
              <a:rPr lang="en-US" sz="2300" i="0" u="none" strike="noStrike" baseline="0" dirty="0">
                <a:cs typeface="Ezra SIL" panose="02000400000000000000" pitchFamily="2" charset="-79"/>
              </a:rPr>
              <a:t>And they shall not lie with the mighty that are fallen of the uncircumcised, which are gone down to hell with their weapons of war: and they have laid their swords under their heads, but their iniquities shall be upon their bones, though they were the terror of the mighty in the land of the living. </a:t>
            </a:r>
          </a:p>
          <a:p>
            <a:pPr lvl="2"/>
            <a:r>
              <a:rPr lang="en-US" sz="2300" i="0" u="none" strike="noStrike" baseline="0" dirty="0">
                <a:cs typeface="Ezra SIL" panose="02000400000000000000" pitchFamily="2" charset="-79"/>
              </a:rPr>
              <a:t>Yea, thou shalt be broken in the midst of the uncircumcised, and shalt lie with them that are slain with the sword. (Ezekiel 32:26-28)</a:t>
            </a:r>
          </a:p>
        </p:txBody>
      </p:sp>
    </p:spTree>
    <p:extLst>
      <p:ext uri="{BB962C8B-B14F-4D97-AF65-F5344CB8AC3E}">
        <p14:creationId xmlns:p14="http://schemas.microsoft.com/office/powerpoint/2010/main" val="1075958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829559" y="2103120"/>
            <a:ext cx="10765409" cy="3849624"/>
          </a:xfrm>
        </p:spPr>
        <p:txBody>
          <a:bodyPr>
            <a:normAutofit/>
          </a:bodyPr>
          <a:lstStyle/>
          <a:p>
            <a:r>
              <a:rPr lang="en-US" sz="3200" b="1" dirty="0"/>
              <a:t>Ezekiel 38</a:t>
            </a:r>
          </a:p>
          <a:p>
            <a:pPr lvl="1"/>
            <a:r>
              <a:rPr lang="en-US" sz="2400" dirty="0"/>
              <a:t>And I will turn thee back, and put hooks into thy jaws, and I will bring thee forth, and all thine army, horses and horsemen, all of them clothed with all sorts of armor, even a great company with bucklers and shields, all of them handling swords… (Ezekiel 38:4)</a:t>
            </a:r>
          </a:p>
          <a:p>
            <a:pPr lvl="2"/>
            <a:r>
              <a:rPr lang="en-US" sz="2300" dirty="0"/>
              <a:t>With coming fuel shortages, horses and horsemen are coming back into common usage. </a:t>
            </a:r>
          </a:p>
          <a:p>
            <a:pPr lvl="2"/>
            <a:r>
              <a:rPr lang="en-US" sz="2300" dirty="0"/>
              <a:t>It is becoming normal for soldiers to wear body armor, just like in the Middle Ages and Ancient Times.</a:t>
            </a:r>
          </a:p>
        </p:txBody>
      </p:sp>
    </p:spTree>
    <p:extLst>
      <p:ext uri="{BB962C8B-B14F-4D97-AF65-F5344CB8AC3E}">
        <p14:creationId xmlns:p14="http://schemas.microsoft.com/office/powerpoint/2010/main" val="2433880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829559" y="2103120"/>
            <a:ext cx="10765409" cy="3849624"/>
          </a:xfrm>
        </p:spPr>
        <p:txBody>
          <a:bodyPr>
            <a:normAutofit/>
          </a:bodyPr>
          <a:lstStyle/>
          <a:p>
            <a:r>
              <a:rPr lang="en-US" sz="3200" b="1" dirty="0"/>
              <a:t>Ezekiel 38</a:t>
            </a:r>
          </a:p>
          <a:p>
            <a:pPr lvl="1"/>
            <a:r>
              <a:rPr lang="en-US" sz="2400" dirty="0"/>
              <a:t>Persia, Ethiopia, and Libya with them; all of them with shield and helmet… (Ezekiel 38:5)</a:t>
            </a:r>
          </a:p>
          <a:p>
            <a:pPr lvl="2"/>
            <a:r>
              <a:rPr lang="en-US" sz="2300" dirty="0"/>
              <a:t>Persia = Iran</a:t>
            </a:r>
          </a:p>
          <a:p>
            <a:pPr lvl="2"/>
            <a:r>
              <a:rPr lang="en-US" sz="2300" dirty="0"/>
              <a:t>Ethiopia = Black North Africa (Cush)</a:t>
            </a:r>
          </a:p>
          <a:p>
            <a:pPr lvl="2"/>
            <a:r>
              <a:rPr lang="en-US" sz="2300" dirty="0"/>
              <a:t>Libya = Arab Northwest Africa</a:t>
            </a:r>
          </a:p>
          <a:p>
            <a:pPr lvl="2"/>
            <a:r>
              <a:rPr lang="en-US" sz="2300" dirty="0"/>
              <a:t>All Islamic Countries but where is Egypt?</a:t>
            </a:r>
          </a:p>
        </p:txBody>
      </p:sp>
    </p:spTree>
    <p:extLst>
      <p:ext uri="{BB962C8B-B14F-4D97-AF65-F5344CB8AC3E}">
        <p14:creationId xmlns:p14="http://schemas.microsoft.com/office/powerpoint/2010/main" val="209367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63120-AF04-4537-8BF2-A832864A03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A878B7-CB91-42D5-BD47-6086C826AFA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C8F142F-5495-4018-9609-919B38C2062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75508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829559" y="2103120"/>
            <a:ext cx="10765409" cy="3849624"/>
          </a:xfrm>
        </p:spPr>
        <p:txBody>
          <a:bodyPr>
            <a:normAutofit/>
          </a:bodyPr>
          <a:lstStyle/>
          <a:p>
            <a:r>
              <a:rPr lang="en-US" sz="3200" b="1" dirty="0"/>
              <a:t>Ezekiel 38</a:t>
            </a:r>
            <a:endParaRPr lang="en-US" sz="2400" dirty="0"/>
          </a:p>
          <a:p>
            <a:pPr lvl="1"/>
            <a:r>
              <a:rPr lang="en-US" sz="2400" dirty="0"/>
              <a:t>Gomer, and all his bands; the house of </a:t>
            </a:r>
            <a:r>
              <a:rPr lang="en-US" sz="2400" dirty="0" err="1"/>
              <a:t>Togarmah</a:t>
            </a:r>
            <a:r>
              <a:rPr lang="en-US" sz="2400" dirty="0"/>
              <a:t> of the north quarters, and all his bands: and many people with thee. (Ezekiel 38:6)</a:t>
            </a:r>
          </a:p>
          <a:p>
            <a:pPr lvl="2"/>
            <a:r>
              <a:rPr lang="en-US" sz="2300" dirty="0"/>
              <a:t>Can we track who these peoples are?</a:t>
            </a:r>
          </a:p>
          <a:p>
            <a:pPr lvl="2"/>
            <a:r>
              <a:rPr lang="en-US" sz="2300" dirty="0"/>
              <a:t>Yes, the Bible has discussed them previously.</a:t>
            </a:r>
          </a:p>
        </p:txBody>
      </p:sp>
    </p:spTree>
    <p:extLst>
      <p:ext uri="{BB962C8B-B14F-4D97-AF65-F5344CB8AC3E}">
        <p14:creationId xmlns:p14="http://schemas.microsoft.com/office/powerpoint/2010/main" val="1645835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829559" y="2103120"/>
            <a:ext cx="10765409" cy="3849624"/>
          </a:xfrm>
        </p:spPr>
        <p:txBody>
          <a:bodyPr>
            <a:normAutofit/>
          </a:bodyPr>
          <a:lstStyle/>
          <a:p>
            <a:r>
              <a:rPr lang="en-US" sz="3200" b="1" dirty="0"/>
              <a:t>Ezekiel 38:6 - Tracking</a:t>
            </a:r>
            <a:endParaRPr lang="en-US" sz="2400" dirty="0"/>
          </a:p>
          <a:p>
            <a:pPr lvl="1"/>
            <a:r>
              <a:rPr lang="en-US" sz="2400" dirty="0"/>
              <a:t>The sons of Japheth; </a:t>
            </a:r>
            <a:r>
              <a:rPr lang="en-US" sz="2400" u="sng" dirty="0"/>
              <a:t>Gomer</a:t>
            </a:r>
            <a:r>
              <a:rPr lang="en-US" sz="2400" dirty="0"/>
              <a:t>, and Magog, and </a:t>
            </a:r>
            <a:r>
              <a:rPr lang="en-US" sz="2400" dirty="0" err="1"/>
              <a:t>Madai</a:t>
            </a:r>
            <a:r>
              <a:rPr lang="en-US" sz="2400" dirty="0"/>
              <a:t>, and Javan, and Tubal, and </a:t>
            </a:r>
            <a:r>
              <a:rPr lang="en-US" sz="2400" dirty="0" err="1"/>
              <a:t>Meshech</a:t>
            </a:r>
            <a:r>
              <a:rPr lang="en-US" sz="2400" dirty="0"/>
              <a:t>, and </a:t>
            </a:r>
            <a:r>
              <a:rPr lang="en-US" sz="2400" dirty="0" err="1"/>
              <a:t>Tiras</a:t>
            </a:r>
            <a:r>
              <a:rPr lang="en-US" sz="2400" dirty="0"/>
              <a:t>. </a:t>
            </a:r>
          </a:p>
          <a:p>
            <a:pPr lvl="1"/>
            <a:r>
              <a:rPr lang="en-US" sz="2400" dirty="0"/>
              <a:t>And the sons of Gomer; </a:t>
            </a:r>
            <a:r>
              <a:rPr lang="en-US" sz="2400" u="sng" dirty="0" err="1"/>
              <a:t>Ashkenaz</a:t>
            </a:r>
            <a:r>
              <a:rPr lang="en-US" sz="2400" u="sng" dirty="0"/>
              <a:t>, and </a:t>
            </a:r>
            <a:r>
              <a:rPr lang="en-US" sz="2400" u="sng" dirty="0" err="1"/>
              <a:t>Riphath</a:t>
            </a:r>
            <a:r>
              <a:rPr lang="en-US" sz="2400" u="sng" dirty="0"/>
              <a:t>, and </a:t>
            </a:r>
            <a:r>
              <a:rPr lang="en-US" sz="2400" u="sng" dirty="0" err="1"/>
              <a:t>Togarmah</a:t>
            </a:r>
            <a:r>
              <a:rPr lang="en-US" sz="2400" dirty="0"/>
              <a:t>. </a:t>
            </a:r>
          </a:p>
          <a:p>
            <a:pPr lvl="1"/>
            <a:r>
              <a:rPr lang="en-US" sz="2400" dirty="0"/>
              <a:t>And the sons of Javan; </a:t>
            </a:r>
            <a:r>
              <a:rPr lang="en-US" sz="2400" dirty="0" err="1"/>
              <a:t>Elishah</a:t>
            </a:r>
            <a:r>
              <a:rPr lang="en-US" sz="2400" dirty="0"/>
              <a:t>, and Tarshish, </a:t>
            </a:r>
            <a:r>
              <a:rPr lang="en-US" sz="2400" dirty="0" err="1"/>
              <a:t>Kittim</a:t>
            </a:r>
            <a:r>
              <a:rPr lang="en-US" sz="2400" dirty="0"/>
              <a:t>, and </a:t>
            </a:r>
            <a:r>
              <a:rPr lang="en-US" sz="2400" dirty="0" err="1"/>
              <a:t>Dodanim</a:t>
            </a:r>
            <a:r>
              <a:rPr lang="en-US" sz="2400" dirty="0"/>
              <a:t>. </a:t>
            </a:r>
          </a:p>
          <a:p>
            <a:pPr lvl="1"/>
            <a:r>
              <a:rPr lang="en-US" sz="2400" dirty="0"/>
              <a:t>By these were the </a:t>
            </a:r>
            <a:r>
              <a:rPr lang="en-US" sz="2400" u="sng" dirty="0"/>
              <a:t>isles of the Gentiles divided in their lands</a:t>
            </a:r>
            <a:r>
              <a:rPr lang="en-US" sz="2400" dirty="0"/>
              <a:t>; every one after his tongue, after their families, in their nations. (Genesis 10:2-5)</a:t>
            </a:r>
          </a:p>
        </p:txBody>
      </p:sp>
    </p:spTree>
    <p:extLst>
      <p:ext uri="{BB962C8B-B14F-4D97-AF65-F5344CB8AC3E}">
        <p14:creationId xmlns:p14="http://schemas.microsoft.com/office/powerpoint/2010/main" val="3110847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716437" y="2103120"/>
            <a:ext cx="10878531" cy="3849624"/>
          </a:xfrm>
        </p:spPr>
        <p:txBody>
          <a:bodyPr>
            <a:normAutofit/>
          </a:bodyPr>
          <a:lstStyle/>
          <a:p>
            <a:r>
              <a:rPr lang="en-US" sz="3200" b="1" dirty="0"/>
              <a:t>Ezekiel 38:6 - Tracking</a:t>
            </a:r>
            <a:endParaRPr lang="en-US" sz="2400" dirty="0"/>
          </a:p>
          <a:p>
            <a:pPr lvl="1"/>
            <a:r>
              <a:rPr lang="en-US" sz="2400" dirty="0"/>
              <a:t>Gomer: </a:t>
            </a:r>
            <a:r>
              <a:rPr lang="en-US" sz="2400" i="1" dirty="0"/>
              <a:t>Strong’s</a:t>
            </a:r>
            <a:r>
              <a:rPr lang="en-US" sz="2400" dirty="0"/>
              <a:t> #1586 - Heb: </a:t>
            </a:r>
            <a:r>
              <a:rPr lang="he-IL" sz="2400" b="0" i="0" u="none" strike="noStrike" baseline="0" dirty="0">
                <a:latin typeface="Ezra SIL" panose="02000400000000000000" pitchFamily="2" charset="-79"/>
                <a:cs typeface="Ezra SIL" panose="02000400000000000000" pitchFamily="2" charset="-79"/>
              </a:rPr>
              <a:t>גּמר</a:t>
            </a:r>
            <a:r>
              <a:rPr lang="en-US" sz="2400" b="0" i="0" u="none" strike="noStrike" baseline="0" dirty="0">
                <a:latin typeface="Ezra SIL" panose="02000400000000000000" pitchFamily="2" charset="-79"/>
                <a:cs typeface="Ezra SIL" panose="02000400000000000000" pitchFamily="2" charset="-79"/>
              </a:rPr>
              <a:t> </a:t>
            </a:r>
            <a:r>
              <a:rPr lang="en-US" sz="2400" b="0" i="0" u="none" strike="noStrike" baseline="0" dirty="0">
                <a:cs typeface="Ezra SIL" panose="02000400000000000000" pitchFamily="2" charset="-79"/>
              </a:rPr>
              <a:t>“Complete”</a:t>
            </a:r>
          </a:p>
          <a:p>
            <a:pPr lvl="2"/>
            <a:r>
              <a:rPr lang="en-US" sz="2300" dirty="0">
                <a:cs typeface="Ezra SIL" panose="02000400000000000000" pitchFamily="2" charset="-79"/>
              </a:rPr>
              <a:t>Some ancient authorities say Gomer is the progenitor of the early Cimmerians. They inhabited southwest Asia and southeast Europe. But eventually, they inhabited Germany, Austria, and the Balkans.</a:t>
            </a:r>
          </a:p>
          <a:p>
            <a:pPr lvl="2"/>
            <a:endParaRPr lang="en-US" sz="2300" dirty="0">
              <a:cs typeface="Ezra SIL" panose="02000400000000000000" pitchFamily="2" charset="-79"/>
            </a:endParaRPr>
          </a:p>
        </p:txBody>
      </p:sp>
    </p:spTree>
    <p:extLst>
      <p:ext uri="{BB962C8B-B14F-4D97-AF65-F5344CB8AC3E}">
        <p14:creationId xmlns:p14="http://schemas.microsoft.com/office/powerpoint/2010/main" val="3495362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716437" y="2103120"/>
            <a:ext cx="10878531" cy="3849624"/>
          </a:xfrm>
        </p:spPr>
        <p:txBody>
          <a:bodyPr>
            <a:normAutofit/>
          </a:bodyPr>
          <a:lstStyle/>
          <a:p>
            <a:r>
              <a:rPr lang="en-US" sz="3200" b="1" dirty="0"/>
              <a:t>Ezekiel 38:6 - Tracking</a:t>
            </a:r>
            <a:endParaRPr lang="en-US" sz="2400" dirty="0"/>
          </a:p>
          <a:p>
            <a:pPr lvl="1"/>
            <a:r>
              <a:rPr lang="en-US" sz="2400" dirty="0" err="1"/>
              <a:t>Togarmah</a:t>
            </a:r>
            <a:r>
              <a:rPr lang="en-US" sz="2400" dirty="0"/>
              <a:t>: </a:t>
            </a:r>
            <a:r>
              <a:rPr lang="en-US" sz="2400" i="1" dirty="0"/>
              <a:t>Strong’s</a:t>
            </a:r>
            <a:r>
              <a:rPr lang="en-US" sz="2400" dirty="0"/>
              <a:t> #8425 - Heb: </a:t>
            </a:r>
            <a:r>
              <a:rPr lang="he-IL" sz="1800" b="0" i="0" u="none" strike="noStrike" baseline="0" dirty="0">
                <a:latin typeface="Ezra SIL" panose="02000400000000000000" pitchFamily="2" charset="-79"/>
                <a:cs typeface="Ezra SIL" panose="02000400000000000000" pitchFamily="2" charset="-79"/>
              </a:rPr>
              <a:t>תּגרמה</a:t>
            </a:r>
            <a:r>
              <a:rPr lang="en-US" sz="2400" b="0" i="0" u="none" strike="noStrike" baseline="0" dirty="0">
                <a:latin typeface="Ezra SIL" panose="02000400000000000000" pitchFamily="2" charset="-79"/>
                <a:cs typeface="Ezra SIL" panose="02000400000000000000" pitchFamily="2" charset="-79"/>
              </a:rPr>
              <a:t> </a:t>
            </a:r>
            <a:r>
              <a:rPr lang="en-US" sz="2400" b="0" i="0" u="none" strike="noStrike" baseline="0" dirty="0">
                <a:cs typeface="Ezra SIL" panose="02000400000000000000" pitchFamily="2" charset="-79"/>
              </a:rPr>
              <a:t>“thou wilt break her”</a:t>
            </a:r>
          </a:p>
          <a:p>
            <a:pPr lvl="2"/>
            <a:r>
              <a:rPr lang="en-US" sz="2300" b="0" i="0" u="none" strike="noStrike" baseline="0" dirty="0">
                <a:cs typeface="Ezra SIL" panose="02000400000000000000" pitchFamily="2" charset="-79"/>
              </a:rPr>
              <a:t>They of the house of </a:t>
            </a:r>
            <a:r>
              <a:rPr lang="en-US" sz="2300" b="0" i="1" u="none" strike="noStrike" baseline="0" dirty="0" err="1">
                <a:cs typeface="Ezra SIL" panose="02000400000000000000" pitchFamily="2" charset="-79"/>
              </a:rPr>
              <a:t>Togarmah</a:t>
            </a:r>
            <a:r>
              <a:rPr lang="en-US" sz="2300" b="0" i="0" u="none" strike="noStrike" baseline="0" dirty="0">
                <a:cs typeface="Ezra SIL" panose="02000400000000000000" pitchFamily="2" charset="-79"/>
              </a:rPr>
              <a:t> traded in thy fairs with horses and horsemen and mules. (Ezekiel 27:14)</a:t>
            </a:r>
          </a:p>
          <a:p>
            <a:pPr lvl="2"/>
            <a:r>
              <a:rPr lang="en-US" sz="2300" spc="-40" dirty="0">
                <a:cs typeface="Ezra SIL" panose="02000400000000000000" pitchFamily="2" charset="-79"/>
              </a:rPr>
              <a:t>Some authorities contend they are from the area of Armenia and Azerbaijan.</a:t>
            </a:r>
          </a:p>
          <a:p>
            <a:pPr lvl="2"/>
            <a:r>
              <a:rPr lang="en-US" sz="2300" dirty="0">
                <a:cs typeface="Ezra SIL" panose="02000400000000000000" pitchFamily="2" charset="-79"/>
              </a:rPr>
              <a:t>What confused a lot of people is that Armenia was once a republic in the Union of the Soviet Socialist Republics (USSR-CCCP).</a:t>
            </a:r>
          </a:p>
          <a:p>
            <a:pPr lvl="2"/>
            <a:r>
              <a:rPr lang="en-US" sz="2300" dirty="0">
                <a:cs typeface="Ezra SIL" panose="02000400000000000000" pitchFamily="2" charset="-79"/>
              </a:rPr>
              <a:t>They broke away in 1991 when the Soviet Union collapsed.</a:t>
            </a:r>
          </a:p>
          <a:p>
            <a:pPr lvl="2"/>
            <a:r>
              <a:rPr lang="en-US" sz="2300" dirty="0">
                <a:cs typeface="Ezra SIL" panose="02000400000000000000" pitchFamily="2" charset="-79"/>
              </a:rPr>
              <a:t>There is a heavy Islamic population in this region.</a:t>
            </a:r>
          </a:p>
          <a:p>
            <a:pPr lvl="2"/>
            <a:endParaRPr lang="en-US" sz="2300" dirty="0">
              <a:cs typeface="Ezra SIL" panose="02000400000000000000" pitchFamily="2" charset="-79"/>
            </a:endParaRPr>
          </a:p>
        </p:txBody>
      </p:sp>
    </p:spTree>
    <p:extLst>
      <p:ext uri="{BB962C8B-B14F-4D97-AF65-F5344CB8AC3E}">
        <p14:creationId xmlns:p14="http://schemas.microsoft.com/office/powerpoint/2010/main" val="151703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791852" y="1735474"/>
            <a:ext cx="10765409" cy="4288253"/>
          </a:xfrm>
        </p:spPr>
        <p:txBody>
          <a:bodyPr>
            <a:normAutofit/>
          </a:bodyPr>
          <a:lstStyle/>
          <a:p>
            <a:r>
              <a:rPr lang="en-US" sz="3200" b="1" dirty="0"/>
              <a:t>Ezekiel 38</a:t>
            </a:r>
            <a:endParaRPr lang="en-US" sz="2400" dirty="0"/>
          </a:p>
          <a:p>
            <a:pPr lvl="1"/>
            <a:r>
              <a:rPr lang="en-US" sz="2400" dirty="0"/>
              <a:t>Be thou prepared, and prepare for thyself, thou, and all thy company that are assembled unto thee, and be thou a guard unto them. </a:t>
            </a:r>
          </a:p>
          <a:p>
            <a:pPr lvl="1"/>
            <a:r>
              <a:rPr lang="en-US" sz="2400" dirty="0"/>
              <a:t>After many days thou shalt be visited: in </a:t>
            </a:r>
            <a:r>
              <a:rPr lang="en-US" sz="2400" u="sng" dirty="0"/>
              <a:t>the latter years thou shalt come into the land that is brought back from the sword</a:t>
            </a:r>
            <a:r>
              <a:rPr lang="en-US" sz="2400" dirty="0"/>
              <a:t>, and is gathered out of many people, against the mountains of Israel, which have been always waste: but it is </a:t>
            </a:r>
            <a:r>
              <a:rPr lang="en-US" sz="2400" u="sng" dirty="0"/>
              <a:t>brought forth out of the nations</a:t>
            </a:r>
            <a:r>
              <a:rPr lang="en-US" sz="2400" dirty="0"/>
              <a:t>, and they shall dwell safely all of them. (Ezekiel 38:7-8)</a:t>
            </a:r>
          </a:p>
          <a:p>
            <a:pPr lvl="2"/>
            <a:r>
              <a:rPr lang="en-US" sz="2300" dirty="0"/>
              <a:t>Verse 8 discusses the return of Judah to the land of their inheritance.</a:t>
            </a:r>
          </a:p>
        </p:txBody>
      </p:sp>
    </p:spTree>
    <p:extLst>
      <p:ext uri="{BB962C8B-B14F-4D97-AF65-F5344CB8AC3E}">
        <p14:creationId xmlns:p14="http://schemas.microsoft.com/office/powerpoint/2010/main" val="1308388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a:xfrm>
            <a:off x="868680" y="642593"/>
            <a:ext cx="6281928" cy="786157"/>
          </a:xfrm>
        </p:spPr>
        <p:txBody>
          <a:bodyPr>
            <a:normAutofit/>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676275" y="1428749"/>
            <a:ext cx="6985434" cy="4786657"/>
          </a:xfrm>
        </p:spPr>
        <p:txBody>
          <a:bodyPr>
            <a:normAutofit fontScale="92500" lnSpcReduction="10000"/>
          </a:bodyPr>
          <a:lstStyle/>
          <a:p>
            <a:r>
              <a:rPr lang="en-US" sz="1800" b="1" dirty="0"/>
              <a:t>Ezekiel 38</a:t>
            </a:r>
          </a:p>
          <a:p>
            <a:pPr lvl="1"/>
            <a:r>
              <a:rPr lang="en-US" sz="2800" dirty="0"/>
              <a:t>Thou shalt ascend and come like a storm, thou shalt be like a cloud to cover the land, thou, and all thy bands, and many people with thee. </a:t>
            </a:r>
          </a:p>
          <a:p>
            <a:pPr lvl="1"/>
            <a:r>
              <a:rPr lang="en-US" sz="2800" dirty="0"/>
              <a:t>Thus saith the Master YHWH; It shall also come to pass, that at the same time shall things come into thy mind, and </a:t>
            </a:r>
            <a:r>
              <a:rPr lang="en-US" sz="2800" u="sng" dirty="0"/>
              <a:t>thou shalt think an evil thought</a:t>
            </a:r>
            <a:r>
              <a:rPr lang="en-US" sz="2800" dirty="0"/>
              <a:t>: (Ezekiel 38:9-10)</a:t>
            </a:r>
          </a:p>
          <a:p>
            <a:pPr lvl="2"/>
            <a:r>
              <a:rPr lang="en-US" sz="2800" dirty="0"/>
              <a:t>Israel becomes a target when natural gas fields are discovered in the Mediterranean Sea.</a:t>
            </a:r>
          </a:p>
        </p:txBody>
      </p:sp>
      <p:pic>
        <p:nvPicPr>
          <p:cNvPr id="4" name="Picture 3">
            <a:extLst>
              <a:ext uri="{FF2B5EF4-FFF2-40B4-BE49-F238E27FC236}">
                <a16:creationId xmlns:a16="http://schemas.microsoft.com/office/drawing/2014/main" id="{441B8994-8247-429A-928C-A7211DF635A7}"/>
              </a:ext>
            </a:extLst>
          </p:cNvPr>
          <p:cNvPicPr>
            <a:picLocks noChangeAspect="1"/>
          </p:cNvPicPr>
          <p:nvPr/>
        </p:nvPicPr>
        <p:blipFill rotWithShape="1">
          <a:blip r:embed="rId2"/>
          <a:srcRect t="323" r="-2" b="249"/>
          <a:stretch/>
        </p:blipFill>
        <p:spPr>
          <a:xfrm>
            <a:off x="7837371" y="237744"/>
            <a:ext cx="4124416" cy="6382512"/>
          </a:xfrm>
          <a:prstGeom prst="rect">
            <a:avLst/>
          </a:prstGeom>
        </p:spPr>
      </p:pic>
    </p:spTree>
    <p:extLst>
      <p:ext uri="{BB962C8B-B14F-4D97-AF65-F5344CB8AC3E}">
        <p14:creationId xmlns:p14="http://schemas.microsoft.com/office/powerpoint/2010/main" val="1774696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829559" y="2103120"/>
            <a:ext cx="10765409" cy="3849624"/>
          </a:xfrm>
        </p:spPr>
        <p:txBody>
          <a:bodyPr>
            <a:normAutofit/>
          </a:bodyPr>
          <a:lstStyle/>
          <a:p>
            <a:r>
              <a:rPr lang="en-US" sz="3200" b="1" dirty="0"/>
              <a:t>Ezekiel 38</a:t>
            </a:r>
          </a:p>
          <a:p>
            <a:pPr lvl="1"/>
            <a:r>
              <a:rPr lang="en-US" sz="2400" dirty="0"/>
              <a:t>And thou shalt say, I will go up to the land of unwalled villages; I will go to them that are at rest, that dwell safely, all of them dwelling without walls, and having neither bars nor gates, </a:t>
            </a:r>
          </a:p>
          <a:p>
            <a:pPr lvl="1"/>
            <a:r>
              <a:rPr lang="en-US" sz="2400" dirty="0"/>
              <a:t>To take a spoil, and to take a prey; to turn thine hand upon the desolate places that are now inhabited, and upon the people that are gathered out of the nations, which have gotten cattle and goods, that dwell in the midst of the land. (Ezekiel 38:11-12)</a:t>
            </a:r>
          </a:p>
        </p:txBody>
      </p:sp>
    </p:spTree>
    <p:extLst>
      <p:ext uri="{BB962C8B-B14F-4D97-AF65-F5344CB8AC3E}">
        <p14:creationId xmlns:p14="http://schemas.microsoft.com/office/powerpoint/2010/main" val="129861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hade val="100000"/>
                <a:satMod val="300000"/>
              </a:schemeClr>
            </a:gs>
            <a:gs pos="100000">
              <a:schemeClr val="bg1">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a:xfrm>
            <a:off x="676240" y="875324"/>
            <a:ext cx="3536510" cy="5093520"/>
          </a:xfrm>
        </p:spPr>
        <p:txBody>
          <a:bodyPr>
            <a:normAutofit/>
          </a:bodyPr>
          <a:lstStyle/>
          <a:p>
            <a:pPr algn="ctr"/>
            <a:r>
              <a:rPr lang="en-US" sz="4400" b="1" dirty="0">
                <a:solidFill>
                  <a:schemeClr val="tx1"/>
                </a:solidFill>
              </a:rPr>
              <a:t>The </a:t>
            </a:r>
            <a:br>
              <a:rPr lang="en-US" sz="4400" b="1" dirty="0">
                <a:solidFill>
                  <a:schemeClr val="tx1"/>
                </a:solidFill>
              </a:rPr>
            </a:br>
            <a:r>
              <a:rPr lang="en-US" sz="4400" b="1" dirty="0">
                <a:solidFill>
                  <a:schemeClr val="tx1"/>
                </a:solidFill>
              </a:rPr>
              <a:t>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4635592" y="237744"/>
            <a:ext cx="7321712" cy="6382511"/>
          </a:xfrm>
        </p:spPr>
        <p:txBody>
          <a:bodyPr anchor="ctr">
            <a:normAutofit/>
          </a:bodyPr>
          <a:lstStyle/>
          <a:p>
            <a:pPr>
              <a:lnSpc>
                <a:spcPct val="90000"/>
              </a:lnSpc>
            </a:pPr>
            <a:r>
              <a:rPr lang="en-US" sz="2000" b="1" dirty="0"/>
              <a:t>Ezekiel 38</a:t>
            </a:r>
          </a:p>
          <a:p>
            <a:pPr lvl="1">
              <a:lnSpc>
                <a:spcPct val="90000"/>
              </a:lnSpc>
            </a:pPr>
            <a:r>
              <a:rPr lang="en-US" sz="2000" dirty="0"/>
              <a:t>Sheba, and </a:t>
            </a:r>
            <a:r>
              <a:rPr lang="en-US" sz="2000" dirty="0" err="1"/>
              <a:t>Dedan</a:t>
            </a:r>
            <a:r>
              <a:rPr lang="en-US" sz="2000" dirty="0"/>
              <a:t>, and the merchants of Tarshish, with all the young lions thereof, shall say unto thee, Art thou come to take a spoil? hast thou gathered thy company to take a prey? to carry away silver and gold, to take away cattle and goods, to take a great spoil? </a:t>
            </a:r>
          </a:p>
          <a:p>
            <a:pPr lvl="1">
              <a:lnSpc>
                <a:spcPct val="90000"/>
              </a:lnSpc>
            </a:pPr>
            <a:r>
              <a:rPr lang="en-US" sz="2000" dirty="0"/>
              <a:t>Therefore, son of man, prophesy and say unto Gog, Thus saith the Master YHWH; In that day when my people of Israel dwelleth safely, shalt thou not know it? (Ezekiel 38:13-14)</a:t>
            </a:r>
          </a:p>
          <a:p>
            <a:pPr lvl="2">
              <a:lnSpc>
                <a:spcPct val="90000"/>
              </a:lnSpc>
            </a:pPr>
            <a:r>
              <a:rPr lang="en-US" sz="2000" dirty="0"/>
              <a:t>Sheba = The southern portion of the Arabian Peninsula.</a:t>
            </a:r>
          </a:p>
          <a:p>
            <a:pPr lvl="2">
              <a:lnSpc>
                <a:spcPct val="90000"/>
              </a:lnSpc>
            </a:pPr>
            <a:r>
              <a:rPr lang="en-US" sz="2000" dirty="0" err="1"/>
              <a:t>Dedan</a:t>
            </a:r>
            <a:r>
              <a:rPr lang="en-US" sz="2000" dirty="0"/>
              <a:t> = The northern portion of the Arabian Peninsula.</a:t>
            </a:r>
          </a:p>
        </p:txBody>
      </p:sp>
    </p:spTree>
    <p:extLst>
      <p:ext uri="{BB962C8B-B14F-4D97-AF65-F5344CB8AC3E}">
        <p14:creationId xmlns:p14="http://schemas.microsoft.com/office/powerpoint/2010/main" val="1612430917"/>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829559" y="2103120"/>
            <a:ext cx="10765409" cy="3849624"/>
          </a:xfrm>
        </p:spPr>
        <p:txBody>
          <a:bodyPr>
            <a:normAutofit/>
          </a:bodyPr>
          <a:lstStyle/>
          <a:p>
            <a:r>
              <a:rPr lang="en-US" sz="3200" b="1" dirty="0"/>
              <a:t>Ezekiel 38</a:t>
            </a:r>
          </a:p>
          <a:p>
            <a:pPr lvl="1"/>
            <a:r>
              <a:rPr lang="en-US" sz="2400" dirty="0"/>
              <a:t>And thou shalt come from thy place out of the north parts, thou, and many people with thee, all of them riding upon horses, a great company, and a mighty army: </a:t>
            </a:r>
          </a:p>
          <a:p>
            <a:pPr lvl="1"/>
            <a:r>
              <a:rPr lang="en-US" sz="2400" dirty="0"/>
              <a:t>And thou shalt come up against my people of Israel, as a cloud to cover the land; it shall be </a:t>
            </a:r>
            <a:r>
              <a:rPr lang="en-US" sz="2400" u="sng" dirty="0"/>
              <a:t>in the latter days</a:t>
            </a:r>
            <a:r>
              <a:rPr lang="en-US" sz="2400" dirty="0"/>
              <a:t>, and I will bring thee against my land, that the heathen may know me, when I shall be sanctified in thee, O Gog, before their eyes. (Ezekiel 38:15-16)</a:t>
            </a:r>
          </a:p>
        </p:txBody>
      </p:sp>
    </p:spTree>
    <p:extLst>
      <p:ext uri="{BB962C8B-B14F-4D97-AF65-F5344CB8AC3E}">
        <p14:creationId xmlns:p14="http://schemas.microsoft.com/office/powerpoint/2010/main" val="60242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829559" y="2103120"/>
            <a:ext cx="10765409" cy="3849624"/>
          </a:xfrm>
        </p:spPr>
        <p:txBody>
          <a:bodyPr>
            <a:normAutofit/>
          </a:bodyPr>
          <a:lstStyle/>
          <a:p>
            <a:r>
              <a:rPr lang="en-US" sz="3200" b="1" dirty="0"/>
              <a:t>Ezekiel 38</a:t>
            </a:r>
          </a:p>
          <a:p>
            <a:pPr lvl="1"/>
            <a:r>
              <a:rPr lang="en-US" sz="2400" dirty="0"/>
              <a:t>Thus saith the Master YHWH; Art thou he of whom I have spoken in old time by my servants the prophets of Israel, which prophesied in those days many years that I would bring thee against them? </a:t>
            </a:r>
          </a:p>
          <a:p>
            <a:pPr lvl="1"/>
            <a:r>
              <a:rPr lang="en-US" sz="2400" dirty="0"/>
              <a:t>And it shall come to pass at the same time when </a:t>
            </a:r>
            <a:r>
              <a:rPr lang="en-US" sz="2400" u="sng" dirty="0"/>
              <a:t>Gog</a:t>
            </a:r>
            <a:r>
              <a:rPr lang="en-US" sz="2400" dirty="0"/>
              <a:t> shall come against the land of Israel, saith the Master YHWH, that my fury shall come up in my face. (Ezekiel 38:17-18)</a:t>
            </a:r>
          </a:p>
        </p:txBody>
      </p:sp>
    </p:spTree>
    <p:extLst>
      <p:ext uri="{BB962C8B-B14F-4D97-AF65-F5344CB8AC3E}">
        <p14:creationId xmlns:p14="http://schemas.microsoft.com/office/powerpoint/2010/main" val="490997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C540-F2AA-44EB-96F9-AD1EE43F36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A26419-E4DA-477C-852B-3466D7F24A1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681CD86-DBB7-4465-89B2-92E36787E8B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69872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829559" y="2103120"/>
            <a:ext cx="10765409" cy="3849624"/>
          </a:xfrm>
        </p:spPr>
        <p:txBody>
          <a:bodyPr>
            <a:normAutofit/>
          </a:bodyPr>
          <a:lstStyle/>
          <a:p>
            <a:r>
              <a:rPr lang="en-US" sz="3200" b="1" dirty="0"/>
              <a:t>Ezekiel 38</a:t>
            </a:r>
          </a:p>
          <a:p>
            <a:pPr lvl="1"/>
            <a:r>
              <a:rPr lang="en-US" sz="2400" dirty="0"/>
              <a:t>For in my jealousy and in the fire of my wrath have I spoken, Surely in that day there shall be a great shaking in the land of Israel; </a:t>
            </a:r>
          </a:p>
          <a:p>
            <a:pPr lvl="1"/>
            <a:r>
              <a:rPr lang="en-US" sz="2400" dirty="0"/>
              <a:t>So that the fishes of the sea, and the fowls of the heaven, and the beasts of the field, and all creeping things that creep upon the earth, and all the men that are upon the face of the earth, shall shake at my presence, and the mountains shall be thrown down, and the steep places shall fall, and every wall shall fall to the ground. (Ezekiel 38:19-20)</a:t>
            </a:r>
          </a:p>
        </p:txBody>
      </p:sp>
    </p:spTree>
    <p:extLst>
      <p:ext uri="{BB962C8B-B14F-4D97-AF65-F5344CB8AC3E}">
        <p14:creationId xmlns:p14="http://schemas.microsoft.com/office/powerpoint/2010/main" val="1395760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829559" y="2103120"/>
            <a:ext cx="10765409" cy="3849624"/>
          </a:xfrm>
        </p:spPr>
        <p:txBody>
          <a:bodyPr>
            <a:normAutofit/>
          </a:bodyPr>
          <a:lstStyle/>
          <a:p>
            <a:r>
              <a:rPr lang="en-US" sz="3200" b="1" dirty="0"/>
              <a:t>Ezekiel 38</a:t>
            </a:r>
          </a:p>
          <a:p>
            <a:pPr lvl="1"/>
            <a:r>
              <a:rPr lang="en-US" sz="2400" dirty="0"/>
              <a:t>And I will call for a sword against him throughout all my mountains, saith the Master YHWH: every man's sword shall be against his brother. </a:t>
            </a:r>
          </a:p>
          <a:p>
            <a:pPr lvl="1"/>
            <a:r>
              <a:rPr lang="en-US" sz="2400" dirty="0"/>
              <a:t>And I will plead against him with pestilence and with blood; and I will rain upon him, and upon his bands, and upon the many people that are with him, an overflowing rain, and great hailstones, fire, and brimstone. </a:t>
            </a:r>
          </a:p>
          <a:p>
            <a:pPr lvl="1"/>
            <a:r>
              <a:rPr lang="en-US" sz="2400" dirty="0"/>
              <a:t>Thus will I magnify myself, and sanctify myself; and I will be known in the eyes of many nations, and they shall know that I am YHWH. (Ezekiel 38:21-23)</a:t>
            </a:r>
          </a:p>
        </p:txBody>
      </p:sp>
    </p:spTree>
    <p:extLst>
      <p:ext uri="{BB962C8B-B14F-4D97-AF65-F5344CB8AC3E}">
        <p14:creationId xmlns:p14="http://schemas.microsoft.com/office/powerpoint/2010/main" val="4232569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1066800" y="1659118"/>
            <a:ext cx="10396194" cy="4293626"/>
          </a:xfrm>
        </p:spPr>
        <p:txBody>
          <a:bodyPr>
            <a:normAutofit fontScale="70000" lnSpcReduction="20000"/>
          </a:bodyPr>
          <a:lstStyle/>
          <a:p>
            <a:r>
              <a:rPr lang="en-US" sz="3200" b="1" dirty="0"/>
              <a:t>Does Revelation Talk About the Same Battle?</a:t>
            </a:r>
          </a:p>
          <a:p>
            <a:pPr lvl="1"/>
            <a:r>
              <a:rPr lang="en-US" sz="2900" dirty="0">
                <a:effectLst>
                  <a:outerShdw blurRad="38100" dist="38100" dir="2700000" algn="tl">
                    <a:srgbClr val="000000">
                      <a:alpha val="43137"/>
                    </a:srgbClr>
                  </a:outerShdw>
                </a:effectLst>
              </a:rPr>
              <a:t>And when the thousand years are expired, Satan shall be loosed out of his prison, </a:t>
            </a:r>
          </a:p>
          <a:p>
            <a:pPr lvl="1"/>
            <a:r>
              <a:rPr lang="en-US" sz="2900" dirty="0">
                <a:effectLst>
                  <a:outerShdw blurRad="38100" dist="38100" dir="2700000" algn="tl">
                    <a:srgbClr val="000000">
                      <a:alpha val="43137"/>
                    </a:srgbClr>
                  </a:outerShdw>
                </a:effectLst>
              </a:rPr>
              <a:t>And shall go out to deceive the nations which are in the four quarters of the earth, Gog and Magog, to gather them together to battle: the number of whom is as the sand of the sea. </a:t>
            </a:r>
          </a:p>
          <a:p>
            <a:pPr lvl="1"/>
            <a:r>
              <a:rPr lang="en-US" sz="2900" dirty="0">
                <a:effectLst>
                  <a:outerShdw blurRad="38100" dist="38100" dir="2700000" algn="tl">
                    <a:srgbClr val="000000">
                      <a:alpha val="43137"/>
                    </a:srgbClr>
                  </a:outerShdw>
                </a:effectLst>
              </a:rPr>
              <a:t>And they went up on the breadth of the earth, and compassed the camp of the saints about, and the beloved city: and fire came down from YHWH out of heaven, and devoured them. </a:t>
            </a:r>
          </a:p>
          <a:p>
            <a:pPr lvl="1"/>
            <a:r>
              <a:rPr lang="en-US" sz="2900" dirty="0">
                <a:effectLst>
                  <a:outerShdw blurRad="38100" dist="38100" dir="2700000" algn="tl">
                    <a:srgbClr val="000000">
                      <a:alpha val="43137"/>
                    </a:srgbClr>
                  </a:outerShdw>
                </a:effectLst>
              </a:rPr>
              <a:t>And the devil that deceived them was cast into the lake of fire and brimstone, where the beast and the false prophet are, and shall be tormented day and night for ever and ever. (Revelation 20:7-10)</a:t>
            </a:r>
          </a:p>
          <a:p>
            <a:pPr lvl="2"/>
            <a:r>
              <a:rPr lang="en-US" sz="2900" dirty="0">
                <a:effectLst>
                  <a:outerShdw blurRad="38100" dist="38100" dir="2700000" algn="tl">
                    <a:srgbClr val="000000">
                      <a:alpha val="43137"/>
                    </a:srgbClr>
                  </a:outerShdw>
                </a:effectLst>
              </a:rPr>
              <a:t>While some preachers think it is the same battle, the conditions are different. This time, Gog and Magog do not have to be drawn into this battle.  They are chief princes working for Satan, desiring to avenge their loss at the end of our own age.</a:t>
            </a:r>
          </a:p>
        </p:txBody>
      </p:sp>
    </p:spTree>
    <p:extLst>
      <p:ext uri="{BB962C8B-B14F-4D97-AF65-F5344CB8AC3E}">
        <p14:creationId xmlns:p14="http://schemas.microsoft.com/office/powerpoint/2010/main" val="2370674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p:txBody>
          <a:bodyPr>
            <a:normAutofit/>
          </a:bodyPr>
          <a:lstStyle/>
          <a:p>
            <a:r>
              <a:rPr lang="en-US" sz="3200" b="1" dirty="0"/>
              <a:t>Ezekiel 39</a:t>
            </a:r>
          </a:p>
          <a:p>
            <a:pPr lvl="1"/>
            <a:r>
              <a:rPr lang="en-US" sz="2400" dirty="0"/>
              <a:t>Therefore, thou son of man, prophesy against Gog, and say, Thus saith the Master YHWH; Behold, I am against thee, O Gog, the chief prince of </a:t>
            </a:r>
            <a:r>
              <a:rPr lang="en-US" sz="2400" u="sng" dirty="0" err="1"/>
              <a:t>Meshech</a:t>
            </a:r>
            <a:r>
              <a:rPr lang="en-US" sz="2400" dirty="0"/>
              <a:t> and </a:t>
            </a:r>
            <a:r>
              <a:rPr lang="en-US" sz="2400" u="sng" dirty="0"/>
              <a:t>Tubal</a:t>
            </a:r>
            <a:r>
              <a:rPr lang="en-US" sz="2400" dirty="0"/>
              <a:t>: </a:t>
            </a:r>
          </a:p>
          <a:p>
            <a:pPr lvl="1"/>
            <a:r>
              <a:rPr lang="en-US" sz="2400" dirty="0"/>
              <a:t>And I will turn thee back, and leave but the sixth part of thee, and will cause thee to come up from the north parts, and will bring thee upon the mountains of Israel: </a:t>
            </a:r>
          </a:p>
          <a:p>
            <a:pPr lvl="1"/>
            <a:r>
              <a:rPr lang="en-US" sz="2400" dirty="0"/>
              <a:t>And I will smite thy bow out of thy left hand, and will cause thine arrows to fall out of thy right hand. (Ezekiel 39:1-3)</a:t>
            </a:r>
          </a:p>
        </p:txBody>
      </p:sp>
    </p:spTree>
    <p:extLst>
      <p:ext uri="{BB962C8B-B14F-4D97-AF65-F5344CB8AC3E}">
        <p14:creationId xmlns:p14="http://schemas.microsoft.com/office/powerpoint/2010/main" val="2845582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838986" y="1659118"/>
            <a:ext cx="10624008" cy="4293626"/>
          </a:xfrm>
        </p:spPr>
        <p:txBody>
          <a:bodyPr>
            <a:normAutofit fontScale="85000" lnSpcReduction="20000"/>
          </a:bodyPr>
          <a:lstStyle/>
          <a:p>
            <a:r>
              <a:rPr lang="en-US" sz="3200" b="1" dirty="0"/>
              <a:t>Ezekiel 39</a:t>
            </a:r>
          </a:p>
          <a:p>
            <a:pPr lvl="1"/>
            <a:r>
              <a:rPr lang="en-US" sz="2600" dirty="0">
                <a:effectLst>
                  <a:outerShdw blurRad="38100" dist="38100" dir="2700000" algn="tl">
                    <a:srgbClr val="000000">
                      <a:alpha val="43137"/>
                    </a:srgbClr>
                  </a:outerShdw>
                </a:effectLst>
              </a:rPr>
              <a:t>Thou shalt fall upon the mountains of Israel, thou, and all thy bands, and the people that is with thee: I will give thee unto the ravenous birds of every sort, and to the beasts of the field to be devoured. </a:t>
            </a:r>
          </a:p>
          <a:p>
            <a:pPr lvl="1"/>
            <a:r>
              <a:rPr lang="en-US" sz="2600" dirty="0">
                <a:effectLst>
                  <a:outerShdw blurRad="38100" dist="38100" dir="2700000" algn="tl">
                    <a:srgbClr val="000000">
                      <a:alpha val="43137"/>
                    </a:srgbClr>
                  </a:outerShdw>
                </a:effectLst>
              </a:rPr>
              <a:t>Thou shalt fall upon the open field: for I have spoken it, saith the Master YHWH.  (Ezekiel 39:4-5)</a:t>
            </a:r>
          </a:p>
          <a:p>
            <a:pPr marL="274320" lvl="1" indent="0" algn="ctr">
              <a:buNone/>
            </a:pPr>
            <a:r>
              <a:rPr lang="en-US" sz="2600" dirty="0">
                <a:effectLst>
                  <a:outerShdw blurRad="38100" dist="38100" dir="2700000" algn="tl">
                    <a:srgbClr val="000000">
                      <a:alpha val="43137"/>
                    </a:srgbClr>
                  </a:outerShdw>
                </a:effectLst>
              </a:rPr>
              <a:t>Compare with:</a:t>
            </a:r>
          </a:p>
          <a:p>
            <a:pPr lvl="1"/>
            <a:r>
              <a:rPr lang="en-US" sz="2600" dirty="0">
                <a:effectLst>
                  <a:outerShdw blurRad="38100" dist="38100" dir="2700000" algn="tl">
                    <a:srgbClr val="000000">
                      <a:alpha val="43137"/>
                    </a:srgbClr>
                  </a:outerShdw>
                </a:effectLst>
              </a:rPr>
              <a:t>And I saw an angel standing in the sun; and he cried with a loud voice, saying to all the fowls that fly in the midst of heaven, Come and gather yourselves together unto the supper of the great Elohim; </a:t>
            </a:r>
          </a:p>
          <a:p>
            <a:pPr lvl="1"/>
            <a:r>
              <a:rPr lang="en-US" sz="2600" spc="-20" dirty="0">
                <a:effectLst>
                  <a:outerShdw blurRad="38100" dist="38100" dir="2700000" algn="tl">
                    <a:srgbClr val="000000">
                      <a:alpha val="43137"/>
                    </a:srgbClr>
                  </a:outerShdw>
                </a:effectLst>
              </a:rPr>
              <a:t>That ye may eat the flesh of kings, and the flesh of captains, and the flesh of mighty men, and the flesh of horses, and of them that sit on them, and the flesh of all men, both free and bond, both small and great. (Revelation 19:17-18)</a:t>
            </a:r>
          </a:p>
        </p:txBody>
      </p:sp>
    </p:spTree>
    <p:extLst>
      <p:ext uri="{BB962C8B-B14F-4D97-AF65-F5344CB8AC3E}">
        <p14:creationId xmlns:p14="http://schemas.microsoft.com/office/powerpoint/2010/main" val="3057317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791852" y="1659118"/>
            <a:ext cx="10671142" cy="4293626"/>
          </a:xfrm>
        </p:spPr>
        <p:txBody>
          <a:bodyPr>
            <a:normAutofit/>
          </a:bodyPr>
          <a:lstStyle/>
          <a:p>
            <a:r>
              <a:rPr lang="en-US" sz="3200" b="1" dirty="0"/>
              <a:t>Ezekiel 39</a:t>
            </a:r>
          </a:p>
          <a:p>
            <a:pPr lvl="1"/>
            <a:r>
              <a:rPr lang="en-US" sz="2400" dirty="0">
                <a:effectLst>
                  <a:outerShdw blurRad="38100" dist="38100" dir="2700000" algn="tl">
                    <a:srgbClr val="000000">
                      <a:alpha val="43137"/>
                    </a:srgbClr>
                  </a:outerShdw>
                </a:effectLst>
              </a:rPr>
              <a:t>And I will send a fire on </a:t>
            </a:r>
            <a:r>
              <a:rPr lang="en-US" sz="2400" u="sng" dirty="0">
                <a:effectLst>
                  <a:outerShdw blurRad="38100" dist="38100" dir="2700000" algn="tl">
                    <a:srgbClr val="000000">
                      <a:alpha val="43137"/>
                    </a:srgbClr>
                  </a:outerShdw>
                </a:effectLst>
              </a:rPr>
              <a:t>Magog</a:t>
            </a:r>
            <a:r>
              <a:rPr lang="en-US" sz="2400" dirty="0">
                <a:effectLst>
                  <a:outerShdw blurRad="38100" dist="38100" dir="2700000" algn="tl">
                    <a:srgbClr val="000000">
                      <a:alpha val="43137"/>
                    </a:srgbClr>
                  </a:outerShdw>
                </a:effectLst>
              </a:rPr>
              <a:t>, and among them that dwell carelessly in the isles: and they shall know that I am YHWH. </a:t>
            </a:r>
          </a:p>
          <a:p>
            <a:pPr lvl="1"/>
            <a:r>
              <a:rPr lang="en-US" sz="2400" dirty="0">
                <a:effectLst>
                  <a:outerShdw blurRad="38100" dist="38100" dir="2700000" algn="tl">
                    <a:srgbClr val="000000">
                      <a:alpha val="43137"/>
                    </a:srgbClr>
                  </a:outerShdw>
                </a:effectLst>
              </a:rPr>
              <a:t>So will I make my holy name known in the midst of my people Israel; and I will not let them pollute my holy name any more: and the heathen shall know that I am YHWH, the Holy One in Israel. (Ezekiel 39:6-7)</a:t>
            </a:r>
          </a:p>
        </p:txBody>
      </p:sp>
    </p:spTree>
    <p:extLst>
      <p:ext uri="{BB962C8B-B14F-4D97-AF65-F5344CB8AC3E}">
        <p14:creationId xmlns:p14="http://schemas.microsoft.com/office/powerpoint/2010/main" val="2618564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1066800" y="642594"/>
            <a:ext cx="10058400" cy="1371600"/>
          </a:xfrm>
        </p:spPr>
        <p:txBody>
          <a:bodyPr>
            <a:normAutofit/>
          </a:bodyPr>
          <a:lstStyle/>
          <a:p>
            <a:pPr algn="ctr"/>
            <a:r>
              <a:rPr lang="en-US" dirty="0"/>
              <a:t>Timeline Lorem Ipsum</a:t>
            </a:r>
          </a:p>
        </p:txBody>
      </p:sp>
      <p:graphicFrame>
        <p:nvGraphicFramePr>
          <p:cNvPr id="31" name="Content Placeholder 2" descr="SmartArt 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4259106997"/>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9548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Prelude to 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p:txBody>
          <a:bodyPr>
            <a:normAutofit lnSpcReduction="10000"/>
          </a:bodyPr>
          <a:lstStyle/>
          <a:p>
            <a:r>
              <a:rPr lang="en-US" sz="2400" dirty="0"/>
              <a:t>The Psalm 83 Wars:</a:t>
            </a:r>
          </a:p>
          <a:p>
            <a:pPr lvl="1"/>
            <a:r>
              <a:rPr lang="en-US" sz="2200" dirty="0"/>
              <a:t>The Players</a:t>
            </a:r>
          </a:p>
          <a:p>
            <a:pPr lvl="2"/>
            <a:r>
              <a:rPr lang="en-US" sz="2100" dirty="0"/>
              <a:t>World War II</a:t>
            </a:r>
          </a:p>
          <a:p>
            <a:pPr lvl="3"/>
            <a:r>
              <a:rPr lang="en-US" sz="2100" dirty="0"/>
              <a:t>Nazi Germany (the Amalekites) via the Holocaust</a:t>
            </a:r>
          </a:p>
          <a:p>
            <a:pPr lvl="2"/>
            <a:r>
              <a:rPr lang="en-US" sz="2100" dirty="0"/>
              <a:t>The 1956, 1967, 1973, 1982, 2006 Arab-Israeli Wars</a:t>
            </a:r>
          </a:p>
          <a:p>
            <a:pPr lvl="3"/>
            <a:r>
              <a:rPr lang="en-US" sz="2100" dirty="0"/>
              <a:t>Edom, Moab, </a:t>
            </a:r>
            <a:r>
              <a:rPr lang="en-US" sz="2100" dirty="0" err="1"/>
              <a:t>Gebal</a:t>
            </a:r>
            <a:r>
              <a:rPr lang="en-US" sz="2100" dirty="0"/>
              <a:t> (Jordan)</a:t>
            </a:r>
          </a:p>
          <a:p>
            <a:pPr lvl="3"/>
            <a:r>
              <a:rPr lang="en-US" sz="2100" dirty="0"/>
              <a:t>Ammon (Syria)</a:t>
            </a:r>
          </a:p>
          <a:p>
            <a:pPr lvl="3"/>
            <a:r>
              <a:rPr lang="en-US" sz="2100" dirty="0"/>
              <a:t>Philistines and the </a:t>
            </a:r>
            <a:r>
              <a:rPr lang="en-US" sz="2100" dirty="0" err="1"/>
              <a:t>Hagarenes</a:t>
            </a:r>
            <a:r>
              <a:rPr lang="en-US" sz="2100" dirty="0"/>
              <a:t> (Palestinians)</a:t>
            </a:r>
          </a:p>
          <a:p>
            <a:pPr lvl="2"/>
            <a:r>
              <a:rPr lang="en-US" sz="2100" dirty="0"/>
              <a:t>The 1991 and 2004 Gulf War</a:t>
            </a:r>
          </a:p>
          <a:p>
            <a:pPr lvl="3"/>
            <a:r>
              <a:rPr lang="en-US" sz="2100" dirty="0"/>
              <a:t>Assur (Syria and Iraq)</a:t>
            </a:r>
          </a:p>
        </p:txBody>
      </p:sp>
    </p:spTree>
    <p:extLst>
      <p:ext uri="{BB962C8B-B14F-4D97-AF65-F5344CB8AC3E}">
        <p14:creationId xmlns:p14="http://schemas.microsoft.com/office/powerpoint/2010/main" val="3391611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Prelude to 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p:txBody>
          <a:bodyPr>
            <a:normAutofit lnSpcReduction="10000"/>
          </a:bodyPr>
          <a:lstStyle/>
          <a:p>
            <a:r>
              <a:rPr lang="en-US" sz="2100" dirty="0"/>
              <a:t>The Epidemics of the 20</a:t>
            </a:r>
            <a:r>
              <a:rPr lang="en-US" sz="2100" baseline="30000" dirty="0"/>
              <a:t>th</a:t>
            </a:r>
            <a:r>
              <a:rPr lang="en-US" sz="2100" dirty="0"/>
              <a:t> - 21</a:t>
            </a:r>
            <a:r>
              <a:rPr lang="en-US" sz="2100" baseline="30000" dirty="0"/>
              <a:t>st</a:t>
            </a:r>
            <a:r>
              <a:rPr lang="en-US" sz="2100" dirty="0"/>
              <a:t> Century:</a:t>
            </a:r>
          </a:p>
          <a:p>
            <a:pPr lvl="1"/>
            <a:r>
              <a:rPr lang="en-US" sz="1900" dirty="0"/>
              <a:t>1918-1919 Spanish Flu Epidemic</a:t>
            </a:r>
          </a:p>
          <a:p>
            <a:pPr lvl="1"/>
            <a:r>
              <a:rPr lang="en-US" sz="1900" dirty="0"/>
              <a:t>1916-Present Polio Epidemic</a:t>
            </a:r>
          </a:p>
          <a:p>
            <a:pPr lvl="1"/>
            <a:r>
              <a:rPr lang="en-US" sz="1900" dirty="0"/>
              <a:t>1957-1958 Influenza Epidemic</a:t>
            </a:r>
          </a:p>
          <a:p>
            <a:pPr lvl="1"/>
            <a:r>
              <a:rPr lang="en-US" sz="1900" dirty="0"/>
              <a:t>1980-Present HIV-AIDS Outbreak</a:t>
            </a:r>
          </a:p>
          <a:p>
            <a:pPr lvl="1"/>
            <a:r>
              <a:rPr lang="en-US" sz="1900" dirty="0"/>
              <a:t>2002-2004 SARS Outbreak</a:t>
            </a:r>
          </a:p>
          <a:p>
            <a:pPr lvl="1"/>
            <a:r>
              <a:rPr lang="en-US" sz="1900" dirty="0"/>
              <a:t>2008 H5N1 Outbreak</a:t>
            </a:r>
          </a:p>
          <a:p>
            <a:pPr lvl="1"/>
            <a:r>
              <a:rPr lang="en-US" sz="1900" dirty="0"/>
              <a:t>2009 Swine Flu Pandemic</a:t>
            </a:r>
          </a:p>
          <a:p>
            <a:pPr lvl="1"/>
            <a:r>
              <a:rPr lang="en-US" sz="1900" dirty="0"/>
              <a:t>2013-2016 Ebola Outbreak</a:t>
            </a:r>
          </a:p>
          <a:p>
            <a:pPr lvl="1"/>
            <a:r>
              <a:rPr lang="en-US" sz="1900" dirty="0"/>
              <a:t>2015 H5N2 Outbreak</a:t>
            </a:r>
          </a:p>
          <a:p>
            <a:pPr lvl="1"/>
            <a:r>
              <a:rPr lang="en-US" sz="1900" dirty="0"/>
              <a:t>2020 COVID-19 World Outbreak</a:t>
            </a:r>
          </a:p>
        </p:txBody>
      </p:sp>
    </p:spTree>
    <p:extLst>
      <p:ext uri="{BB962C8B-B14F-4D97-AF65-F5344CB8AC3E}">
        <p14:creationId xmlns:p14="http://schemas.microsoft.com/office/powerpoint/2010/main" val="3884466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Prelude to 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p:txBody>
          <a:bodyPr>
            <a:normAutofit/>
          </a:bodyPr>
          <a:lstStyle/>
          <a:p>
            <a:r>
              <a:rPr lang="en-US" sz="3200" b="1" dirty="0"/>
              <a:t>Ezekiel 37</a:t>
            </a:r>
          </a:p>
          <a:p>
            <a:pPr lvl="1"/>
            <a:r>
              <a:rPr lang="en-US" sz="2400" dirty="0"/>
              <a:t>The Creation of a New Israelite Army (Ezekiel 37)</a:t>
            </a:r>
          </a:p>
          <a:p>
            <a:pPr lvl="2"/>
            <a:r>
              <a:rPr lang="en-US" sz="2300" dirty="0"/>
              <a:t>To Replace the Vax-Contaminated Israeli Army</a:t>
            </a:r>
          </a:p>
          <a:p>
            <a:pPr lvl="2"/>
            <a:r>
              <a:rPr lang="en-US" sz="2300" dirty="0"/>
              <a:t>To Gather Israelites from All Over the World from ALL Twelve Tribes!</a:t>
            </a:r>
          </a:p>
          <a:p>
            <a:pPr lvl="1"/>
            <a:r>
              <a:rPr lang="en-US" sz="2400" dirty="0"/>
              <a:t>The Combination of the House of Judah and the House of Joseph</a:t>
            </a:r>
          </a:p>
        </p:txBody>
      </p:sp>
    </p:spTree>
    <p:extLst>
      <p:ext uri="{BB962C8B-B14F-4D97-AF65-F5344CB8AC3E}">
        <p14:creationId xmlns:p14="http://schemas.microsoft.com/office/powerpoint/2010/main" val="251798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p:txBody>
          <a:bodyPr>
            <a:normAutofit/>
          </a:bodyPr>
          <a:lstStyle/>
          <a:p>
            <a:r>
              <a:rPr lang="en-US" sz="3200" b="1" dirty="0"/>
              <a:t>Ezekiel 38</a:t>
            </a:r>
          </a:p>
          <a:p>
            <a:pPr lvl="1"/>
            <a:r>
              <a:rPr lang="en-US" sz="2400" dirty="0"/>
              <a:t>And the word of YHWH came unto me, saying, </a:t>
            </a:r>
          </a:p>
          <a:p>
            <a:pPr lvl="1"/>
            <a:r>
              <a:rPr lang="en-US" sz="2400" dirty="0"/>
              <a:t>Son of man, set thy face against Gog, the land of Magog, the chief prince of </a:t>
            </a:r>
            <a:r>
              <a:rPr lang="en-US" sz="2400" u="sng" dirty="0" err="1"/>
              <a:t>Meshech</a:t>
            </a:r>
            <a:r>
              <a:rPr lang="en-US" sz="2400" dirty="0"/>
              <a:t> and </a:t>
            </a:r>
            <a:r>
              <a:rPr lang="en-US" sz="2400" u="sng" dirty="0"/>
              <a:t>Tubal</a:t>
            </a:r>
            <a:r>
              <a:rPr lang="en-US" sz="2400" dirty="0"/>
              <a:t>, and prophesy against him, </a:t>
            </a:r>
          </a:p>
          <a:p>
            <a:pPr lvl="1"/>
            <a:r>
              <a:rPr lang="en-US" sz="2400" dirty="0"/>
              <a:t>And say, Thus saith the Master YHWH; Behold I am against thee, O Gog, the chief prince of </a:t>
            </a:r>
            <a:r>
              <a:rPr lang="en-US" sz="2400" u="sng" dirty="0" err="1"/>
              <a:t>Meshech</a:t>
            </a:r>
            <a:r>
              <a:rPr lang="en-US" sz="2400" dirty="0"/>
              <a:t> and </a:t>
            </a:r>
            <a:r>
              <a:rPr lang="en-US" sz="2400" u="sng" dirty="0"/>
              <a:t>Tubal</a:t>
            </a:r>
            <a:r>
              <a:rPr lang="en-US" sz="2400" dirty="0"/>
              <a:t>: (Ezekiel 38:1-3)</a:t>
            </a:r>
          </a:p>
          <a:p>
            <a:pPr lvl="2"/>
            <a:r>
              <a:rPr lang="en-US" sz="2300" dirty="0"/>
              <a:t>Chief Princes are in the realm of the Demonic Ranks… Gog is identified as a Chief Prince</a:t>
            </a:r>
          </a:p>
        </p:txBody>
      </p:sp>
    </p:spTree>
    <p:extLst>
      <p:ext uri="{BB962C8B-B14F-4D97-AF65-F5344CB8AC3E}">
        <p14:creationId xmlns:p14="http://schemas.microsoft.com/office/powerpoint/2010/main" val="1459007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1066800" y="1659118"/>
            <a:ext cx="10396194" cy="4293626"/>
          </a:xfrm>
        </p:spPr>
        <p:txBody>
          <a:bodyPr>
            <a:normAutofit/>
          </a:bodyPr>
          <a:lstStyle/>
          <a:p>
            <a:r>
              <a:rPr lang="en-US" sz="3200" b="1" dirty="0"/>
              <a:t>Gog</a:t>
            </a:r>
          </a:p>
          <a:p>
            <a:pPr lvl="1"/>
            <a:r>
              <a:rPr lang="en-US" sz="3000" dirty="0"/>
              <a:t>Hebrew </a:t>
            </a:r>
            <a:r>
              <a:rPr lang="he-IL" sz="2400" b="1" i="0" u="none" strike="noStrike" spc="20" dirty="0">
                <a:latin typeface="Ezra SIL" panose="02000400000000000000" pitchFamily="2" charset="-79"/>
                <a:cs typeface="Ezra SIL" panose="02000400000000000000" pitchFamily="2" charset="-79"/>
              </a:rPr>
              <a:t>גּוג</a:t>
            </a:r>
            <a:r>
              <a:rPr lang="en-US" sz="2400" b="1" i="0" u="none" strike="noStrike" baseline="0" dirty="0">
                <a:latin typeface="Ezra SIL" panose="02000400000000000000" pitchFamily="2" charset="-79"/>
                <a:cs typeface="Ezra SIL" panose="02000400000000000000" pitchFamily="2" charset="-79"/>
              </a:rPr>
              <a:t> </a:t>
            </a:r>
            <a:r>
              <a:rPr lang="en-US" sz="2400" i="0" u="none" strike="noStrike" baseline="0" dirty="0">
                <a:cs typeface="Ezra SIL" panose="02000400000000000000" pitchFamily="2" charset="-79"/>
              </a:rPr>
              <a:t>(Strong’s #1463) “mountain”</a:t>
            </a:r>
          </a:p>
          <a:p>
            <a:pPr lvl="2"/>
            <a:r>
              <a:rPr lang="en-US" sz="2400" dirty="0">
                <a:cs typeface="Ezra SIL" panose="02000400000000000000" pitchFamily="2" charset="-79"/>
              </a:rPr>
              <a:t>The sons, I say, of </a:t>
            </a:r>
            <a:r>
              <a:rPr lang="en-US" sz="2400" u="sng" dirty="0">
                <a:cs typeface="Ezra SIL" panose="02000400000000000000" pitchFamily="2" charset="-79"/>
              </a:rPr>
              <a:t>Reuben</a:t>
            </a:r>
            <a:r>
              <a:rPr lang="en-US" sz="2400" dirty="0">
                <a:cs typeface="Ezra SIL" panose="02000400000000000000" pitchFamily="2" charset="-79"/>
              </a:rPr>
              <a:t> the firstborn of Israel were, </a:t>
            </a:r>
            <a:r>
              <a:rPr lang="en-US" sz="2400" dirty="0" err="1">
                <a:cs typeface="Ezra SIL" panose="02000400000000000000" pitchFamily="2" charset="-79"/>
              </a:rPr>
              <a:t>Hannoch</a:t>
            </a:r>
            <a:r>
              <a:rPr lang="en-US" sz="2400" dirty="0">
                <a:cs typeface="Ezra SIL" panose="02000400000000000000" pitchFamily="2" charset="-79"/>
              </a:rPr>
              <a:t>, and </a:t>
            </a:r>
            <a:r>
              <a:rPr lang="en-US" sz="2400" dirty="0" err="1">
                <a:cs typeface="Ezra SIL" panose="02000400000000000000" pitchFamily="2" charset="-79"/>
              </a:rPr>
              <a:t>Pallu</a:t>
            </a:r>
            <a:r>
              <a:rPr lang="en-US" sz="2400" dirty="0">
                <a:cs typeface="Ezra SIL" panose="02000400000000000000" pitchFamily="2" charset="-79"/>
              </a:rPr>
              <a:t>, </a:t>
            </a:r>
            <a:r>
              <a:rPr lang="en-US" sz="2400" dirty="0" err="1">
                <a:cs typeface="Ezra SIL" panose="02000400000000000000" pitchFamily="2" charset="-79"/>
              </a:rPr>
              <a:t>Hezron</a:t>
            </a:r>
            <a:r>
              <a:rPr lang="en-US" sz="2400" dirty="0">
                <a:cs typeface="Ezra SIL" panose="02000400000000000000" pitchFamily="2" charset="-79"/>
              </a:rPr>
              <a:t>, and Carmi. </a:t>
            </a:r>
          </a:p>
          <a:p>
            <a:pPr lvl="2"/>
            <a:r>
              <a:rPr lang="en-US" sz="2400" dirty="0">
                <a:cs typeface="Ezra SIL" panose="02000400000000000000" pitchFamily="2" charset="-79"/>
              </a:rPr>
              <a:t>The sons of Joel; Shemaiah his son, </a:t>
            </a:r>
            <a:r>
              <a:rPr lang="en-US" sz="2400" u="sng" dirty="0">
                <a:cs typeface="Ezra SIL" panose="02000400000000000000" pitchFamily="2" charset="-79"/>
              </a:rPr>
              <a:t>Gog</a:t>
            </a:r>
            <a:r>
              <a:rPr lang="en-US" sz="2400" dirty="0">
                <a:cs typeface="Ezra SIL" panose="02000400000000000000" pitchFamily="2" charset="-79"/>
              </a:rPr>
              <a:t> his son, Shimei his son, Micah his son, </a:t>
            </a:r>
            <a:r>
              <a:rPr lang="en-US" sz="2400" dirty="0" err="1">
                <a:cs typeface="Ezra SIL" panose="02000400000000000000" pitchFamily="2" charset="-79"/>
              </a:rPr>
              <a:t>Reaia</a:t>
            </a:r>
            <a:r>
              <a:rPr lang="en-US" sz="2400" dirty="0">
                <a:cs typeface="Ezra SIL" panose="02000400000000000000" pitchFamily="2" charset="-79"/>
              </a:rPr>
              <a:t> his son, Baal his son, </a:t>
            </a:r>
          </a:p>
          <a:p>
            <a:pPr lvl="2"/>
            <a:r>
              <a:rPr lang="en-US" sz="2400" dirty="0" err="1">
                <a:cs typeface="Ezra SIL" panose="02000400000000000000" pitchFamily="2" charset="-79"/>
              </a:rPr>
              <a:t>Beerah</a:t>
            </a:r>
            <a:r>
              <a:rPr lang="en-US" sz="2400" dirty="0">
                <a:cs typeface="Ezra SIL" panose="02000400000000000000" pitchFamily="2" charset="-79"/>
              </a:rPr>
              <a:t> his son, whom </a:t>
            </a:r>
            <a:r>
              <a:rPr lang="en-US" sz="2400" dirty="0" err="1">
                <a:cs typeface="Ezra SIL" panose="02000400000000000000" pitchFamily="2" charset="-79"/>
              </a:rPr>
              <a:t>Tilgath-pilneser</a:t>
            </a:r>
            <a:r>
              <a:rPr lang="en-US" sz="2400" dirty="0">
                <a:cs typeface="Ezra SIL" panose="02000400000000000000" pitchFamily="2" charset="-79"/>
              </a:rPr>
              <a:t> king of Assyria carried away captive: he was prince of the </a:t>
            </a:r>
            <a:r>
              <a:rPr lang="en-US" sz="2400" dirty="0" err="1">
                <a:cs typeface="Ezra SIL" panose="02000400000000000000" pitchFamily="2" charset="-79"/>
              </a:rPr>
              <a:t>Reubenites</a:t>
            </a:r>
            <a:r>
              <a:rPr lang="en-US" sz="2400" dirty="0">
                <a:cs typeface="Ezra SIL" panose="02000400000000000000" pitchFamily="2" charset="-79"/>
              </a:rPr>
              <a:t>. (I Chronicles 5:3-6)</a:t>
            </a:r>
          </a:p>
        </p:txBody>
      </p:sp>
    </p:spTree>
    <p:extLst>
      <p:ext uri="{BB962C8B-B14F-4D97-AF65-F5344CB8AC3E}">
        <p14:creationId xmlns:p14="http://schemas.microsoft.com/office/powerpoint/2010/main" val="1225251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754144" y="1659118"/>
            <a:ext cx="10708850" cy="4556288"/>
          </a:xfrm>
        </p:spPr>
        <p:txBody>
          <a:bodyPr>
            <a:normAutofit lnSpcReduction="10000"/>
          </a:bodyPr>
          <a:lstStyle/>
          <a:p>
            <a:r>
              <a:rPr lang="en-US" sz="3200" b="1" dirty="0"/>
              <a:t>Gog</a:t>
            </a:r>
          </a:p>
          <a:p>
            <a:pPr lvl="1"/>
            <a:r>
              <a:rPr lang="en-US" sz="3000" dirty="0"/>
              <a:t>Hebrew </a:t>
            </a:r>
            <a:r>
              <a:rPr lang="he-IL" sz="2400" b="1" i="0" u="none" strike="noStrike" spc="20" dirty="0">
                <a:latin typeface="Ezra SIL" panose="02000400000000000000" pitchFamily="2" charset="-79"/>
                <a:cs typeface="Ezra SIL" panose="02000400000000000000" pitchFamily="2" charset="-79"/>
              </a:rPr>
              <a:t>גּוג</a:t>
            </a:r>
            <a:r>
              <a:rPr lang="en-US" sz="2400" b="1" i="0" u="none" strike="noStrike" baseline="0" dirty="0">
                <a:latin typeface="Ezra SIL" panose="02000400000000000000" pitchFamily="2" charset="-79"/>
                <a:cs typeface="Ezra SIL" panose="02000400000000000000" pitchFamily="2" charset="-79"/>
              </a:rPr>
              <a:t> </a:t>
            </a:r>
            <a:r>
              <a:rPr lang="en-US" sz="2400" i="0" u="none" strike="noStrike" baseline="0" dirty="0">
                <a:cs typeface="Ezra SIL" panose="02000400000000000000" pitchFamily="2" charset="-79"/>
              </a:rPr>
              <a:t>(Strong’s #1463) “mountain”</a:t>
            </a:r>
          </a:p>
          <a:p>
            <a:pPr lvl="2"/>
            <a:r>
              <a:rPr lang="en-US" sz="2300" i="0" u="none" strike="noStrike" baseline="0" dirty="0">
                <a:cs typeface="Ezra SIL" panose="02000400000000000000" pitchFamily="2" charset="-79"/>
              </a:rPr>
              <a:t>Now the sons of Reuben the firstborn of Israel, (for he was the firstborn; but, </a:t>
            </a:r>
            <a:r>
              <a:rPr lang="en-US" sz="2300" i="0" u="sng" strike="noStrike" baseline="0" dirty="0">
                <a:cs typeface="Ezra SIL" panose="02000400000000000000" pitchFamily="2" charset="-79"/>
              </a:rPr>
              <a:t>forasmuch as he defiled his father's bed, his birthright was given unto the sons of Joseph the son of Israel:</a:t>
            </a:r>
            <a:r>
              <a:rPr lang="en-US" sz="2300" i="0" u="none" strike="noStrike" baseline="0" dirty="0">
                <a:cs typeface="Ezra SIL" panose="02000400000000000000" pitchFamily="2" charset="-79"/>
              </a:rPr>
              <a:t> and the genealogy is not to be reckoned after their birthright. </a:t>
            </a:r>
          </a:p>
          <a:p>
            <a:pPr lvl="2"/>
            <a:r>
              <a:rPr lang="en-US" sz="2300" i="0" u="none" strike="noStrike" baseline="0" dirty="0">
                <a:cs typeface="Ezra SIL" panose="02000400000000000000" pitchFamily="2" charset="-79"/>
              </a:rPr>
              <a:t>For Judah prevailed above his brethren, and of him came the chief ruler; but the birthright was Joseph's:) (I Chronicles 5:1-2)</a:t>
            </a:r>
          </a:p>
          <a:p>
            <a:pPr lvl="3"/>
            <a:r>
              <a:rPr lang="en-US" sz="2000" i="0" u="none" strike="noStrike" baseline="0" dirty="0">
                <a:cs typeface="Ezra SIL" panose="02000400000000000000" pitchFamily="2" charset="-79"/>
              </a:rPr>
              <a:t>And it came to pass, when Israel dwelt in that land, that Reuben went and lay with Bilhah his father's concubine: and Israel heard it… (Genesis 35:22a)</a:t>
            </a:r>
          </a:p>
          <a:p>
            <a:pPr lvl="3"/>
            <a:r>
              <a:rPr lang="en-US" sz="2000" dirty="0">
                <a:cs typeface="Ezra SIL" panose="02000400000000000000" pitchFamily="2" charset="-79"/>
              </a:rPr>
              <a:t>Could there be some resentment in the House of Reuben over losing their birthright and leadership to the Houses of Joseph and Judah? </a:t>
            </a:r>
            <a:endParaRPr lang="en-US" sz="2000" i="0" u="none" strike="noStrike" baseline="0" dirty="0">
              <a:cs typeface="Ezra SIL" panose="02000400000000000000" pitchFamily="2" charset="-79"/>
            </a:endParaRPr>
          </a:p>
        </p:txBody>
      </p:sp>
    </p:spTree>
    <p:extLst>
      <p:ext uri="{BB962C8B-B14F-4D97-AF65-F5344CB8AC3E}">
        <p14:creationId xmlns:p14="http://schemas.microsoft.com/office/powerpoint/2010/main" val="24339187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2.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{B62A0C0F-BB3B-41C4-95B3-B6EA69EBB68F}tf56219246_win32</Template>
  <TotalTime>903</TotalTime>
  <Words>3410</Words>
  <Application>Microsoft Office PowerPoint</Application>
  <PresentationFormat>Widescreen</PresentationFormat>
  <Paragraphs>208</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Avenir Next LT Pro</vt:lpstr>
      <vt:lpstr>Avenir Next LT Pro Light</vt:lpstr>
      <vt:lpstr>Ezra SIL</vt:lpstr>
      <vt:lpstr>Garamond</vt:lpstr>
      <vt:lpstr>Papyrus</vt:lpstr>
      <vt:lpstr>SavonVTI</vt:lpstr>
      <vt:lpstr>War in the  Middle East</vt:lpstr>
      <vt:lpstr>PowerPoint Presentation</vt:lpstr>
      <vt:lpstr>PowerPoint Presentation</vt:lpstr>
      <vt:lpstr>Prelude to the Gog-Magog War</vt:lpstr>
      <vt:lpstr>Prelude to the Gog-Magog War</vt:lpstr>
      <vt:lpstr>Prelude to 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Timeline Lorem Ipsum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Gog-Magog War</dc:title>
  <dc:creator>Tom Mack</dc:creator>
  <cp:lastModifiedBy>Tom Mack</cp:lastModifiedBy>
  <cp:revision>9</cp:revision>
  <dcterms:created xsi:type="dcterms:W3CDTF">2021-12-17T18:55:32Z</dcterms:created>
  <dcterms:modified xsi:type="dcterms:W3CDTF">2021-12-27T22:53:41Z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